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5" r:id="rId28"/>
    <p:sldId id="281" r:id="rId29"/>
    <p:sldId id="283" r:id="rId30"/>
    <p:sldId id="28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60"/>
    <p:restoredTop sz="89375"/>
  </p:normalViewPr>
  <p:slideViewPr>
    <p:cSldViewPr snapToGrid="0">
      <p:cViewPr varScale="1">
        <p:scale>
          <a:sx n="98" d="100"/>
          <a:sy n="98" d="100"/>
        </p:scale>
        <p:origin x="192"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22518-F7FE-2E40-9C60-793856882CE6}"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CD335-F0CB-D347-B8A5-7AB70F34C34F}" type="slidenum">
              <a:rPr lang="en-US" smtClean="0"/>
              <a:t>‹#›</a:t>
            </a:fld>
            <a:endParaRPr lang="en-US"/>
          </a:p>
        </p:txBody>
      </p:sp>
    </p:spTree>
    <p:extLst>
      <p:ext uri="{BB962C8B-B14F-4D97-AF65-F5344CB8AC3E}">
        <p14:creationId xmlns:p14="http://schemas.microsoft.com/office/powerpoint/2010/main" val="84406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generation model for visual analytics: The model consists of computer and human parts. The left hand side illustrates a visual analytics system, whereas the right hand side illustrates the knowledge generation process of the human. The latter is a reasoning process composed of exploration, verification, and knowledge generation loops. Visual analytics pursues a tight integration of human and machine by enabling the user to interact with the system. </a:t>
            </a:r>
          </a:p>
        </p:txBody>
      </p:sp>
      <p:sp>
        <p:nvSpPr>
          <p:cNvPr id="4" name="Slide Number Placeholder 3"/>
          <p:cNvSpPr>
            <a:spLocks noGrp="1"/>
          </p:cNvSpPr>
          <p:nvPr>
            <p:ph type="sldNum" sz="quarter" idx="5"/>
          </p:nvPr>
        </p:nvSpPr>
        <p:spPr/>
        <p:txBody>
          <a:bodyPr/>
          <a:lstStyle/>
          <a:p>
            <a:fld id="{362CD335-F0CB-D347-B8A5-7AB70F34C34F}" type="slidenum">
              <a:rPr lang="en-US" smtClean="0"/>
              <a:t>15</a:t>
            </a:fld>
            <a:endParaRPr lang="en-US"/>
          </a:p>
        </p:txBody>
      </p:sp>
    </p:spTree>
    <p:extLst>
      <p:ext uri="{BB962C8B-B14F-4D97-AF65-F5344CB8AC3E}">
        <p14:creationId xmlns:p14="http://schemas.microsoft.com/office/powerpoint/2010/main" val="220944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B5F08-B44C-19DE-36C0-13652B8358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D1CC9-A825-C888-1E49-08C7E20923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B1010-05E5-02FE-6BB6-30A6D4112579}"/>
              </a:ext>
            </a:extLst>
          </p:cNvPr>
          <p:cNvSpPr>
            <a:spLocks noGrp="1"/>
          </p:cNvSpPr>
          <p:nvPr>
            <p:ph type="body" idx="1"/>
          </p:nvPr>
        </p:nvSpPr>
        <p:spPr/>
        <p:txBody>
          <a:bodyPr/>
          <a:lstStyle/>
          <a:p>
            <a:r>
              <a:rPr lang="en-US" dirty="0"/>
              <a:t>Detailed part of the process model including action and cognition paths. Actions can either lead directly to visual analytic components (blue arrows) or to their mappings (blue, dashed arrows). Humans can observe reactions of the system (red arrows) in order to generate findings.</a:t>
            </a:r>
          </a:p>
          <a:p>
            <a:endParaRPr lang="en-US" dirty="0"/>
          </a:p>
          <a:p>
            <a:r>
              <a:rPr lang="en-US" dirty="0"/>
              <a:t>We name actions dealing with data gathering or data selection as preparation action because these actions are used to prepare data for the visual analytics process (Figure 2). Actions taken to create models are summarized as model building actions which in turn are related to the KDD process and its configuration. Application of a model is termed as model usage, which refers to actions such as calculating a statistic or cluster data. Visual mapping actions are used to create data visualizations, and model-vis mapping actions are those which map models into visualizations. Manipulation of a visualization changes the viewport or highlights interesting data in the visualization without changing the mapping of data to the visualization. All these actions are observable as interactions between analysts and a visual analytics system.</a:t>
            </a:r>
          </a:p>
          <a:p>
            <a:endParaRPr lang="en-US" dirty="0"/>
          </a:p>
          <a:p>
            <a:r>
              <a:rPr lang="en-US" dirty="0"/>
              <a:t>A finding is an interesting observation made by an analyst using the visual analytics system. The finding leads to further interaction with the system or to new insights. For example, findings from data inspection can be missing values or other data properties affecting the further analysis and require special data processing. In the case of visualizations or models, a finding can be a pattern, a conspicuous model result, or an unusual behavior of the system</a:t>
            </a:r>
          </a:p>
        </p:txBody>
      </p:sp>
      <p:sp>
        <p:nvSpPr>
          <p:cNvPr id="4" name="Slide Number Placeholder 3">
            <a:extLst>
              <a:ext uri="{FF2B5EF4-FFF2-40B4-BE49-F238E27FC236}">
                <a16:creationId xmlns:a16="http://schemas.microsoft.com/office/drawing/2014/main" id="{2BF1BB5C-845D-5913-E577-665167854840}"/>
              </a:ext>
            </a:extLst>
          </p:cNvPr>
          <p:cNvSpPr>
            <a:spLocks noGrp="1"/>
          </p:cNvSpPr>
          <p:nvPr>
            <p:ph type="sldNum" sz="quarter" idx="5"/>
          </p:nvPr>
        </p:nvSpPr>
        <p:spPr/>
        <p:txBody>
          <a:bodyPr/>
          <a:lstStyle/>
          <a:p>
            <a:fld id="{362CD335-F0CB-D347-B8A5-7AB70F34C34F}" type="slidenum">
              <a:rPr lang="en-US" smtClean="0"/>
              <a:t>16</a:t>
            </a:fld>
            <a:endParaRPr lang="en-US"/>
          </a:p>
        </p:txBody>
      </p:sp>
    </p:spTree>
    <p:extLst>
      <p:ext uri="{BB962C8B-B14F-4D97-AF65-F5344CB8AC3E}">
        <p14:creationId xmlns:p14="http://schemas.microsoft.com/office/powerpoint/2010/main" val="222448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7A41A-EF23-56C4-2B6A-035C1A0176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28500-6F37-FF5B-2AAA-86574C161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E8E2C-7CEF-BE73-0165-DEA1054B8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7761F-F52E-80EC-55FE-F904D755EBD3}"/>
              </a:ext>
            </a:extLst>
          </p:cNvPr>
          <p:cNvSpPr>
            <a:spLocks noGrp="1"/>
          </p:cNvSpPr>
          <p:nvPr>
            <p:ph type="sldNum" sz="quarter" idx="5"/>
          </p:nvPr>
        </p:nvSpPr>
        <p:spPr/>
        <p:txBody>
          <a:bodyPr/>
          <a:lstStyle/>
          <a:p>
            <a:fld id="{362CD335-F0CB-D347-B8A5-7AB70F34C34F}" type="slidenum">
              <a:rPr lang="en-US" smtClean="0"/>
              <a:t>17</a:t>
            </a:fld>
            <a:endParaRPr lang="en-US"/>
          </a:p>
        </p:txBody>
      </p:sp>
    </p:spTree>
    <p:extLst>
      <p:ext uri="{BB962C8B-B14F-4D97-AF65-F5344CB8AC3E}">
        <p14:creationId xmlns:p14="http://schemas.microsoft.com/office/powerpoint/2010/main" val="3771899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2495D-6944-6AD1-C80E-CD94D3FE6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25258-7FD8-91AA-E3A9-E9FEC2B05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473DA-A068-F927-DC43-2B0503F576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6DD020-11A4-8747-32D9-AC76818F4B96}"/>
              </a:ext>
            </a:extLst>
          </p:cNvPr>
          <p:cNvSpPr>
            <a:spLocks noGrp="1"/>
          </p:cNvSpPr>
          <p:nvPr>
            <p:ph type="sldNum" sz="quarter" idx="5"/>
          </p:nvPr>
        </p:nvSpPr>
        <p:spPr/>
        <p:txBody>
          <a:bodyPr/>
          <a:lstStyle/>
          <a:p>
            <a:fld id="{362CD335-F0CB-D347-B8A5-7AB70F34C34F}" type="slidenum">
              <a:rPr lang="en-US" smtClean="0"/>
              <a:t>18</a:t>
            </a:fld>
            <a:endParaRPr lang="en-US"/>
          </a:p>
        </p:txBody>
      </p:sp>
    </p:spTree>
    <p:extLst>
      <p:ext uri="{BB962C8B-B14F-4D97-AF65-F5344CB8AC3E}">
        <p14:creationId xmlns:p14="http://schemas.microsoft.com/office/powerpoint/2010/main" val="2333955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11/19/25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123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598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11/19/25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279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6169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11/19/25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966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55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542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75474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915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11/19/25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140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9749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11/19/25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505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beDn5D-GCg" TargetMode="External"/><Relationship Id="rId2" Type="http://schemas.openxmlformats.org/officeDocument/2006/relationships/slideLayout" Target="../slideLayouts/slideLayout2.xml"/><Relationship Id="rId1" Type="http://schemas.openxmlformats.org/officeDocument/2006/relationships/video" Target="https://www.youtube.com/embed/hbeDn5D-GCg?feature=oembed" TargetMode="Externa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x93tMYQvZn8" TargetMode="External"/><Relationship Id="rId2" Type="http://schemas.openxmlformats.org/officeDocument/2006/relationships/slideLayout" Target="../slideLayouts/slideLayout2.xml"/><Relationship Id="rId1" Type="http://schemas.openxmlformats.org/officeDocument/2006/relationships/video" Target="https://www.youtube.com/embed/x93tMYQvZn8?feature=oembed" TargetMode="External"/><Relationship Id="rId5" Type="http://schemas.openxmlformats.org/officeDocument/2006/relationships/image" Target="../media/image27.jpeg"/><Relationship Id="rId4" Type="http://schemas.openxmlformats.org/officeDocument/2006/relationships/hyperlink" Target="https://www.youtube.com/watch?v=hbeDn5D-GC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TC33Ta6W2A" TargetMode="External"/><Relationship Id="rId2" Type="http://schemas.openxmlformats.org/officeDocument/2006/relationships/slideLayout" Target="../slideLayouts/slideLayout2.xml"/><Relationship Id="rId1" Type="http://schemas.openxmlformats.org/officeDocument/2006/relationships/video" Target="https://www.youtube.com/embed/kTC33Ta6W2A?feature=oembed" TargetMode="External"/><Relationship Id="rId5" Type="http://schemas.openxmlformats.org/officeDocument/2006/relationships/image" Target="../media/image28.jpeg"/><Relationship Id="rId4" Type="http://schemas.openxmlformats.org/officeDocument/2006/relationships/hyperlink" Target="https://www.youtube.com/watch?v=hbeDn5D-GC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0-G-o4E0gKM" TargetMode="External"/><Relationship Id="rId2" Type="http://schemas.openxmlformats.org/officeDocument/2006/relationships/slideLayout" Target="../slideLayouts/slideLayout2.xml"/><Relationship Id="rId1" Type="http://schemas.openxmlformats.org/officeDocument/2006/relationships/video" Target="https://www.youtube.com/embed/0-G-o4E0gKM?feature=oembed" TargetMode="External"/><Relationship Id="rId5" Type="http://schemas.openxmlformats.org/officeDocument/2006/relationships/image" Target="../media/image29.jpeg"/><Relationship Id="rId4" Type="http://schemas.openxmlformats.org/officeDocument/2006/relationships/hyperlink" Target="https://www.youtube.com/watch?v=hbeDn5D-GC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hbeDn5D-GC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hbeDn5D-GC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hbeDn5D-GC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mosca01.github.io/SDS-CSC23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FC0-8BA3-DEDC-7E39-89EC7856846E}"/>
              </a:ext>
            </a:extLst>
          </p:cNvPr>
          <p:cNvSpPr>
            <a:spLocks noGrp="1"/>
          </p:cNvSpPr>
          <p:nvPr>
            <p:ph type="ctrTitle"/>
          </p:nvPr>
        </p:nvSpPr>
        <p:spPr/>
        <p:txBody>
          <a:bodyPr>
            <a:normAutofit/>
          </a:bodyPr>
          <a:lstStyle/>
          <a:p>
            <a:r>
              <a:rPr lang="en-US" dirty="0"/>
              <a:t>Visual Analytics:  What is this class? </a:t>
            </a:r>
          </a:p>
        </p:txBody>
      </p:sp>
      <p:sp>
        <p:nvSpPr>
          <p:cNvPr id="3" name="Subtitle 2">
            <a:extLst>
              <a:ext uri="{FF2B5EF4-FFF2-40B4-BE49-F238E27FC236}">
                <a16:creationId xmlns:a16="http://schemas.microsoft.com/office/drawing/2014/main" id="{EECBEFAC-62BD-EFDC-63B4-33E49BD33BA5}"/>
              </a:ext>
            </a:extLst>
          </p:cNvPr>
          <p:cNvSpPr>
            <a:spLocks noGrp="1"/>
          </p:cNvSpPr>
          <p:nvPr>
            <p:ph type="subTitle" idx="1"/>
          </p:nvPr>
        </p:nvSpPr>
        <p:spPr/>
        <p:txBody>
          <a:bodyPr/>
          <a:lstStyle/>
          <a:p>
            <a:r>
              <a:rPr lang="en-US" dirty="0"/>
              <a:t>Ab Mosca (they/them)</a:t>
            </a:r>
          </a:p>
        </p:txBody>
      </p:sp>
    </p:spTree>
    <p:extLst>
      <p:ext uri="{BB962C8B-B14F-4D97-AF65-F5344CB8AC3E}">
        <p14:creationId xmlns:p14="http://schemas.microsoft.com/office/powerpoint/2010/main" val="54738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AD426-88A0-A3A7-FE61-70D644ADC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F2199-3D63-19B3-C9BA-94CFCDA3BBBB}"/>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14D8A510-0808-25E4-EA2B-5112C89257AB}"/>
              </a:ext>
            </a:extLst>
          </p:cNvPr>
          <p:cNvSpPr>
            <a:spLocks noGrp="1"/>
          </p:cNvSpPr>
          <p:nvPr>
            <p:ph idx="1"/>
          </p:nvPr>
        </p:nvSpPr>
        <p:spPr>
          <a:xfrm>
            <a:off x="581193" y="2180496"/>
            <a:ext cx="3634192" cy="3678303"/>
          </a:xfrm>
        </p:spPr>
        <p:txBody>
          <a:bodyPr anchor="t">
            <a:noAutofit/>
          </a:bodyPr>
          <a:lstStyle/>
          <a:p>
            <a:pPr lvl="1"/>
            <a:r>
              <a:rPr lang="en-US" sz="2200" dirty="0"/>
              <a:t>Ex. </a:t>
            </a:r>
            <a:r>
              <a:rPr lang="en-US" sz="2200" dirty="0" err="1"/>
              <a:t>ConFides</a:t>
            </a:r>
            <a:endParaRPr lang="en-US" sz="2200" dirty="0"/>
          </a:p>
          <a:p>
            <a:pPr lvl="2"/>
            <a:r>
              <a:rPr lang="en-US" sz="2000" dirty="0"/>
              <a:t>For analyzing audio data</a:t>
            </a:r>
          </a:p>
          <a:p>
            <a:pPr lvl="2"/>
            <a:r>
              <a:rPr lang="en-US" sz="2000" dirty="0">
                <a:hlinkClick r:id="rId3"/>
              </a:rPr>
              <a:t>https://www.youtube.com/watch?v=hbeDn5D-GCg</a:t>
            </a:r>
          </a:p>
          <a:p>
            <a:pPr lvl="2"/>
            <a:endParaRPr lang="en-US" sz="2000" dirty="0"/>
          </a:p>
          <a:p>
            <a:pPr marL="324000" lvl="1" indent="0">
              <a:buNone/>
            </a:pPr>
            <a:endParaRPr lang="en-US" sz="2200" dirty="0">
              <a:hlinkClick r:id="rId3"/>
            </a:endParaRPr>
          </a:p>
          <a:p>
            <a:pPr marL="324000" lvl="1" indent="0">
              <a:buNone/>
            </a:pPr>
            <a:endParaRPr lang="en-US" sz="2200" dirty="0">
              <a:hlinkClick r:id="rId3"/>
            </a:endParaRPr>
          </a:p>
        </p:txBody>
      </p:sp>
      <p:pic>
        <p:nvPicPr>
          <p:cNvPr id="4" name="Online Media 3" descr="ConFides Demo">
            <a:hlinkClick r:id="" action="ppaction://media"/>
            <a:extLst>
              <a:ext uri="{FF2B5EF4-FFF2-40B4-BE49-F238E27FC236}">
                <a16:creationId xmlns:a16="http://schemas.microsoft.com/office/drawing/2014/main" id="{4FA1F1C4-044F-7FF0-E1F6-FD7C8F7B2EA0}"/>
              </a:ext>
            </a:extLst>
          </p:cNvPr>
          <p:cNvPicPr>
            <a:picLocks noRot="1" noChangeAspect="1"/>
          </p:cNvPicPr>
          <p:nvPr>
            <a:videoFile r:link="rId1"/>
          </p:nvPr>
        </p:nvPicPr>
        <p:blipFill>
          <a:blip r:embed="rId4"/>
          <a:stretch>
            <a:fillRect/>
          </a:stretch>
        </p:blipFill>
        <p:spPr>
          <a:xfrm>
            <a:off x="4343400" y="1871069"/>
            <a:ext cx="7379009" cy="4169140"/>
          </a:xfrm>
          <a:prstGeom prst="rect">
            <a:avLst/>
          </a:prstGeom>
        </p:spPr>
      </p:pic>
    </p:spTree>
    <p:extLst>
      <p:ext uri="{BB962C8B-B14F-4D97-AF65-F5344CB8AC3E}">
        <p14:creationId xmlns:p14="http://schemas.microsoft.com/office/powerpoint/2010/main" val="186417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94332-3362-1C68-79A9-F4D479F45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321899-0D42-2286-CF04-43A53DE69E82}"/>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5CBC47F5-1EF9-8172-5944-3D19A8E797B7}"/>
              </a:ext>
            </a:extLst>
          </p:cNvPr>
          <p:cNvSpPr>
            <a:spLocks noGrp="1"/>
          </p:cNvSpPr>
          <p:nvPr>
            <p:ph idx="1"/>
          </p:nvPr>
        </p:nvSpPr>
        <p:spPr>
          <a:xfrm>
            <a:off x="581193" y="2180496"/>
            <a:ext cx="3634192" cy="3678303"/>
          </a:xfrm>
        </p:spPr>
        <p:txBody>
          <a:bodyPr anchor="t">
            <a:noAutofit/>
          </a:bodyPr>
          <a:lstStyle/>
          <a:p>
            <a:pPr lvl="1"/>
            <a:r>
              <a:rPr lang="en-US" sz="2200" dirty="0"/>
              <a:t>Ex. </a:t>
            </a:r>
            <a:r>
              <a:rPr lang="en-US" sz="2200" dirty="0" err="1"/>
              <a:t>VitaLITy</a:t>
            </a:r>
            <a:endParaRPr lang="en-US" sz="2200" dirty="0"/>
          </a:p>
          <a:p>
            <a:pPr lvl="2"/>
            <a:r>
              <a:rPr lang="en-US" sz="2000" dirty="0"/>
              <a:t>For analyzing academic papers</a:t>
            </a:r>
          </a:p>
          <a:p>
            <a:pPr lvl="2"/>
            <a:r>
              <a:rPr lang="en-US" sz="2000" dirty="0">
                <a:hlinkClick r:id="rId3"/>
              </a:rPr>
              <a:t>https://www.youtube.com/watch?v=x93tMYQvZn8</a:t>
            </a:r>
            <a:r>
              <a:rPr lang="en-US" sz="2000" dirty="0"/>
              <a:t> </a:t>
            </a:r>
            <a:endParaRPr lang="en-US" sz="2200" dirty="0">
              <a:hlinkClick r:id="rId4"/>
            </a:endParaRPr>
          </a:p>
          <a:p>
            <a:pPr marL="324000" lvl="1" indent="0">
              <a:buNone/>
            </a:pPr>
            <a:endParaRPr lang="en-US" sz="2200" dirty="0">
              <a:hlinkClick r:id="rId4"/>
            </a:endParaRPr>
          </a:p>
        </p:txBody>
      </p:sp>
      <p:pic>
        <p:nvPicPr>
          <p:cNvPr id="6" name="Online Media 5" descr="VitaLITy: Promoting Serendipitous Discovery of Academic Literature - VIS2021">
            <a:hlinkClick r:id="" action="ppaction://media"/>
            <a:extLst>
              <a:ext uri="{FF2B5EF4-FFF2-40B4-BE49-F238E27FC236}">
                <a16:creationId xmlns:a16="http://schemas.microsoft.com/office/drawing/2014/main" id="{C1785388-EB44-1D16-011D-984D2E4B83E6}"/>
              </a:ext>
            </a:extLst>
          </p:cNvPr>
          <p:cNvPicPr>
            <a:picLocks noRot="1" noChangeAspect="1"/>
          </p:cNvPicPr>
          <p:nvPr>
            <a:videoFile r:link="rId1"/>
          </p:nvPr>
        </p:nvPicPr>
        <p:blipFill>
          <a:blip r:embed="rId5"/>
          <a:stretch>
            <a:fillRect/>
          </a:stretch>
        </p:blipFill>
        <p:spPr>
          <a:xfrm>
            <a:off x="4280113" y="1978795"/>
            <a:ext cx="7393007" cy="4177049"/>
          </a:xfrm>
          <a:prstGeom prst="rect">
            <a:avLst/>
          </a:prstGeom>
        </p:spPr>
      </p:pic>
    </p:spTree>
    <p:extLst>
      <p:ext uri="{BB962C8B-B14F-4D97-AF65-F5344CB8AC3E}">
        <p14:creationId xmlns:p14="http://schemas.microsoft.com/office/powerpoint/2010/main" val="21344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73D83-7E2E-CEBE-75AF-92EFE4D25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325A5-C76E-9944-FF81-DAFD3717DE71}"/>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F71735BA-49D9-DFED-7B85-90AF04A94058}"/>
              </a:ext>
            </a:extLst>
          </p:cNvPr>
          <p:cNvSpPr>
            <a:spLocks noGrp="1"/>
          </p:cNvSpPr>
          <p:nvPr>
            <p:ph idx="1"/>
          </p:nvPr>
        </p:nvSpPr>
        <p:spPr>
          <a:xfrm>
            <a:off x="581193" y="2180496"/>
            <a:ext cx="3634192" cy="3678303"/>
          </a:xfrm>
        </p:spPr>
        <p:txBody>
          <a:bodyPr anchor="t">
            <a:noAutofit/>
          </a:bodyPr>
          <a:lstStyle/>
          <a:p>
            <a:pPr lvl="1"/>
            <a:r>
              <a:rPr lang="en-US" sz="2200" dirty="0"/>
              <a:t>Ex. Conch</a:t>
            </a:r>
          </a:p>
          <a:p>
            <a:pPr lvl="2"/>
            <a:r>
              <a:rPr lang="en-US" sz="2000" dirty="0"/>
              <a:t>For analyzing debates</a:t>
            </a:r>
          </a:p>
          <a:p>
            <a:pPr lvl="2"/>
            <a:r>
              <a:rPr lang="en-US" sz="2000" dirty="0">
                <a:hlinkClick r:id="rId3"/>
              </a:rPr>
              <a:t>https://www.youtube.com/watch?v=kTC33Ta6W2A</a:t>
            </a:r>
            <a:r>
              <a:rPr lang="en-US" sz="2000" dirty="0"/>
              <a:t> </a:t>
            </a:r>
            <a:endParaRPr lang="en-US" sz="2200" dirty="0">
              <a:hlinkClick r:id="rId4"/>
            </a:endParaRPr>
          </a:p>
        </p:txBody>
      </p:sp>
      <p:pic>
        <p:nvPicPr>
          <p:cNvPr id="4" name="Online Media 3" descr="[VIS 2025] Conch: Competitive Debate Analysis via Visualizing Clash Points &amp; Hierarchical Strategies">
            <a:hlinkClick r:id="" action="ppaction://media"/>
            <a:extLst>
              <a:ext uri="{FF2B5EF4-FFF2-40B4-BE49-F238E27FC236}">
                <a16:creationId xmlns:a16="http://schemas.microsoft.com/office/drawing/2014/main" id="{7A51114D-D202-8FD4-0A0D-B00729508526}"/>
              </a:ext>
            </a:extLst>
          </p:cNvPr>
          <p:cNvPicPr>
            <a:picLocks noRot="1" noChangeAspect="1"/>
          </p:cNvPicPr>
          <p:nvPr>
            <a:videoFile r:link="rId1"/>
          </p:nvPr>
        </p:nvPicPr>
        <p:blipFill>
          <a:blip r:embed="rId5"/>
          <a:stretch>
            <a:fillRect/>
          </a:stretch>
        </p:blipFill>
        <p:spPr>
          <a:xfrm>
            <a:off x="4215385" y="1934210"/>
            <a:ext cx="7471919" cy="4221634"/>
          </a:xfrm>
          <a:prstGeom prst="rect">
            <a:avLst/>
          </a:prstGeom>
        </p:spPr>
      </p:pic>
    </p:spTree>
    <p:extLst>
      <p:ext uri="{BB962C8B-B14F-4D97-AF65-F5344CB8AC3E}">
        <p14:creationId xmlns:p14="http://schemas.microsoft.com/office/powerpoint/2010/main" val="96637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3A0BF-D2AE-1CED-8EFC-8BF9A72B6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D67B8D-229C-C9A5-7A0A-CFFF02E5CAD9}"/>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D919AF00-CBF8-C9D3-D655-B6EBC8DF9D9E}"/>
              </a:ext>
            </a:extLst>
          </p:cNvPr>
          <p:cNvSpPr>
            <a:spLocks noGrp="1"/>
          </p:cNvSpPr>
          <p:nvPr>
            <p:ph idx="1"/>
          </p:nvPr>
        </p:nvSpPr>
        <p:spPr>
          <a:xfrm>
            <a:off x="581193" y="2180496"/>
            <a:ext cx="3634192" cy="3678303"/>
          </a:xfrm>
        </p:spPr>
        <p:txBody>
          <a:bodyPr anchor="t">
            <a:noAutofit/>
          </a:bodyPr>
          <a:lstStyle/>
          <a:p>
            <a:pPr lvl="1"/>
            <a:r>
              <a:rPr lang="en-US" sz="2200" dirty="0"/>
              <a:t>Ex. </a:t>
            </a:r>
            <a:r>
              <a:rPr lang="en-US" sz="2200" dirty="0" err="1"/>
              <a:t>FairVizARD</a:t>
            </a:r>
            <a:endParaRPr lang="en-US" sz="2200" dirty="0"/>
          </a:p>
          <a:p>
            <a:pPr lvl="2"/>
            <a:r>
              <a:rPr lang="en-US" sz="2000" dirty="0"/>
              <a:t>For comparing algorithms</a:t>
            </a:r>
          </a:p>
          <a:p>
            <a:pPr lvl="2"/>
            <a:r>
              <a:rPr lang="en-US" sz="2000" dirty="0">
                <a:hlinkClick r:id="rId3"/>
              </a:rPr>
              <a:t>https://www.youtube.com/watch?v=0-G-o4E0gKM</a:t>
            </a:r>
            <a:r>
              <a:rPr lang="en-US" sz="2000" dirty="0"/>
              <a:t> </a:t>
            </a:r>
          </a:p>
          <a:p>
            <a:pPr marL="324000" lvl="1" indent="0">
              <a:buNone/>
            </a:pPr>
            <a:endParaRPr lang="en-US" sz="2200" dirty="0">
              <a:hlinkClick r:id="rId4"/>
            </a:endParaRPr>
          </a:p>
          <a:p>
            <a:pPr marL="324000" lvl="1" indent="0">
              <a:buNone/>
            </a:pPr>
            <a:endParaRPr lang="en-US" sz="2200" dirty="0">
              <a:hlinkClick r:id="rId4"/>
            </a:endParaRPr>
          </a:p>
        </p:txBody>
      </p:sp>
      <p:pic>
        <p:nvPicPr>
          <p:cNvPr id="5" name="Online Media 4" descr="FairVizARD Demo">
            <a:hlinkClick r:id="" action="ppaction://media"/>
            <a:extLst>
              <a:ext uri="{FF2B5EF4-FFF2-40B4-BE49-F238E27FC236}">
                <a16:creationId xmlns:a16="http://schemas.microsoft.com/office/drawing/2014/main" id="{D9F4FDD3-6FA9-92FF-6E50-B905E3513D53}"/>
              </a:ext>
            </a:extLst>
          </p:cNvPr>
          <p:cNvPicPr>
            <a:picLocks noRot="1" noChangeAspect="1"/>
          </p:cNvPicPr>
          <p:nvPr>
            <a:videoFile r:link="rId1"/>
          </p:nvPr>
        </p:nvPicPr>
        <p:blipFill>
          <a:blip r:embed="rId5"/>
          <a:stretch>
            <a:fillRect/>
          </a:stretch>
        </p:blipFill>
        <p:spPr>
          <a:xfrm>
            <a:off x="4212384" y="1997616"/>
            <a:ext cx="7528465" cy="4253582"/>
          </a:xfrm>
          <a:prstGeom prst="rect">
            <a:avLst/>
          </a:prstGeom>
        </p:spPr>
      </p:pic>
    </p:spTree>
    <p:extLst>
      <p:ext uri="{BB962C8B-B14F-4D97-AF65-F5344CB8AC3E}">
        <p14:creationId xmlns:p14="http://schemas.microsoft.com/office/powerpoint/2010/main" val="176540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375E-5227-E742-5B5F-47EB92F8D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039A9-D31B-1CBB-4668-13E2556B7EF4}"/>
              </a:ext>
            </a:extLst>
          </p:cNvPr>
          <p:cNvSpPr>
            <a:spLocks noGrp="1"/>
          </p:cNvSpPr>
          <p:nvPr>
            <p:ph type="title"/>
          </p:nvPr>
        </p:nvSpPr>
        <p:spPr/>
        <p:txBody>
          <a:bodyPr/>
          <a:lstStyle/>
          <a:p>
            <a:r>
              <a:rPr lang="en-US" dirty="0"/>
              <a:t>What is visual analytics?</a:t>
            </a:r>
          </a:p>
        </p:txBody>
      </p:sp>
      <p:grpSp>
        <p:nvGrpSpPr>
          <p:cNvPr id="6" name="object 3">
            <a:extLst>
              <a:ext uri="{FF2B5EF4-FFF2-40B4-BE49-F238E27FC236}">
                <a16:creationId xmlns:a16="http://schemas.microsoft.com/office/drawing/2014/main" id="{3118BD2A-EFF0-C7CF-D171-B03311185A48}"/>
              </a:ext>
            </a:extLst>
          </p:cNvPr>
          <p:cNvGrpSpPr/>
          <p:nvPr/>
        </p:nvGrpSpPr>
        <p:grpSpPr>
          <a:xfrm>
            <a:off x="519574" y="2461449"/>
            <a:ext cx="5285232" cy="3337560"/>
            <a:chOff x="1133475" y="1362075"/>
            <a:chExt cx="6953250" cy="3904615"/>
          </a:xfrm>
        </p:grpSpPr>
        <p:pic>
          <p:nvPicPr>
            <p:cNvPr id="7" name="object 4">
              <a:extLst>
                <a:ext uri="{FF2B5EF4-FFF2-40B4-BE49-F238E27FC236}">
                  <a16:creationId xmlns:a16="http://schemas.microsoft.com/office/drawing/2014/main" id="{37740EE1-6ED1-79A8-0579-C25FA0AB7550}"/>
                </a:ext>
              </a:extLst>
            </p:cNvPr>
            <p:cNvPicPr/>
            <p:nvPr/>
          </p:nvPicPr>
          <p:blipFill>
            <a:blip r:embed="rId2" cstate="print"/>
            <a:stretch>
              <a:fillRect/>
            </a:stretch>
          </p:blipFill>
          <p:spPr>
            <a:xfrm>
              <a:off x="1142999" y="1371600"/>
              <a:ext cx="6934198" cy="3885369"/>
            </a:xfrm>
            <a:prstGeom prst="rect">
              <a:avLst/>
            </a:prstGeom>
          </p:spPr>
        </p:pic>
        <p:sp>
          <p:nvSpPr>
            <p:cNvPr id="8" name="object 5">
              <a:extLst>
                <a:ext uri="{FF2B5EF4-FFF2-40B4-BE49-F238E27FC236}">
                  <a16:creationId xmlns:a16="http://schemas.microsoft.com/office/drawing/2014/main" id="{A2DA5C5C-9F62-00D2-4DBF-CF8DCA81F137}"/>
                </a:ext>
              </a:extLst>
            </p:cNvPr>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9" name="object 6">
            <a:extLst>
              <a:ext uri="{FF2B5EF4-FFF2-40B4-BE49-F238E27FC236}">
                <a16:creationId xmlns:a16="http://schemas.microsoft.com/office/drawing/2014/main" id="{32B9792C-C83F-3DF4-A3EC-61C3EE20B609}"/>
              </a:ext>
            </a:extLst>
          </p:cNvPr>
          <p:cNvSpPr txBox="1"/>
          <p:nvPr/>
        </p:nvSpPr>
        <p:spPr>
          <a:xfrm>
            <a:off x="5862170" y="3118414"/>
            <a:ext cx="5810256" cy="2023631"/>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effectLst>
                  <a:glow rad="228600">
                    <a:schemeClr val="accent5">
                      <a:satMod val="175000"/>
                      <a:alpha val="40000"/>
                    </a:schemeClr>
                  </a:glow>
                </a:effectLst>
                <a:cs typeface="Arial"/>
              </a:rPr>
              <a:t>analytical</a:t>
            </a:r>
            <a:r>
              <a:rPr sz="2800" b="1" spc="-75" dirty="0">
                <a:solidFill>
                  <a:schemeClr val="tx1">
                    <a:lumMod val="75000"/>
                    <a:lumOff val="25000"/>
                  </a:schemeClr>
                </a:solidFill>
                <a:effectLst>
                  <a:glow rad="228600">
                    <a:schemeClr val="accent5">
                      <a:satMod val="175000"/>
                      <a:alpha val="40000"/>
                    </a:schemeClr>
                  </a:glow>
                </a:effectLst>
                <a:cs typeface="Arial"/>
              </a:rPr>
              <a:t> </a:t>
            </a:r>
            <a:r>
              <a:rPr sz="2800" b="1" spc="-10" dirty="0">
                <a:solidFill>
                  <a:schemeClr val="tx1">
                    <a:lumMod val="75000"/>
                    <a:lumOff val="25000"/>
                  </a:schemeClr>
                </a:solidFill>
                <a:effectLst>
                  <a:glow rad="228600">
                    <a:schemeClr val="accent5">
                      <a:satMod val="175000"/>
                      <a:alpha val="40000"/>
                    </a:schemeClr>
                  </a:glow>
                </a:effectLst>
                <a:cs typeface="Arial"/>
              </a:rPr>
              <a:t>reasoning</a:t>
            </a:r>
            <a:endParaRPr sz="2800" dirty="0">
              <a:solidFill>
                <a:schemeClr val="tx1">
                  <a:lumMod val="75000"/>
                  <a:lumOff val="25000"/>
                </a:schemeClr>
              </a:solidFill>
              <a:effectLst>
                <a:glow rad="228600">
                  <a:schemeClr val="accent5">
                    <a:satMod val="175000"/>
                    <a:alpha val="40000"/>
                  </a:schemeClr>
                </a:glow>
              </a:effectLst>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effectLst>
                  <a:glow rad="228600">
                    <a:schemeClr val="accent5">
                      <a:satMod val="175000"/>
                      <a:alpha val="40000"/>
                    </a:schemeClr>
                  </a:glow>
                </a:effectLst>
                <a:cs typeface="Arial"/>
              </a:rPr>
              <a:t>interactive</a:t>
            </a:r>
            <a:r>
              <a:rPr sz="2800" b="1" spc="-75" dirty="0">
                <a:solidFill>
                  <a:schemeClr val="tx1">
                    <a:lumMod val="75000"/>
                    <a:lumOff val="25000"/>
                  </a:schemeClr>
                </a:solidFill>
                <a:effectLst>
                  <a:glow rad="228600">
                    <a:schemeClr val="accent5">
                      <a:satMod val="175000"/>
                      <a:alpha val="40000"/>
                    </a:schemeClr>
                  </a:glow>
                </a:effectLst>
                <a:cs typeface="Arial"/>
              </a:rPr>
              <a:t> </a:t>
            </a:r>
            <a:r>
              <a:rPr sz="2800" b="1" dirty="0">
                <a:solidFill>
                  <a:schemeClr val="tx1">
                    <a:lumMod val="75000"/>
                    <a:lumOff val="25000"/>
                  </a:schemeClr>
                </a:solidFill>
                <a:effectLst>
                  <a:glow rad="228600">
                    <a:schemeClr val="accent5">
                      <a:satMod val="175000"/>
                      <a:alpha val="40000"/>
                    </a:schemeClr>
                  </a:glow>
                </a:effectLst>
                <a:cs typeface="Arial"/>
              </a:rPr>
              <a:t>visual</a:t>
            </a:r>
            <a:r>
              <a:rPr sz="2800" b="1" spc="-85" dirty="0">
                <a:solidFill>
                  <a:schemeClr val="tx1">
                    <a:lumMod val="75000"/>
                    <a:lumOff val="25000"/>
                  </a:schemeClr>
                </a:solidFill>
                <a:effectLst>
                  <a:glow rad="228600">
                    <a:schemeClr val="accent5">
                      <a:satMod val="175000"/>
                      <a:alpha val="40000"/>
                    </a:schemeClr>
                  </a:glow>
                </a:effectLst>
                <a:cs typeface="Arial"/>
              </a:rPr>
              <a:t> </a:t>
            </a:r>
            <a:r>
              <a:rPr sz="2800" b="1" spc="-10" dirty="0">
                <a:solidFill>
                  <a:schemeClr val="tx1">
                    <a:lumMod val="75000"/>
                    <a:lumOff val="25000"/>
                  </a:schemeClr>
                </a:solidFill>
                <a:effectLst>
                  <a:glow rad="228600">
                    <a:schemeClr val="accent5">
                      <a:satMod val="175000"/>
                      <a:alpha val="40000"/>
                    </a:schemeClr>
                  </a:glow>
                </a:effectLst>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dirty="0">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dirty="0">
              <a:solidFill>
                <a:schemeClr val="tx1">
                  <a:lumMod val="75000"/>
                  <a:lumOff val="25000"/>
                </a:schemeClr>
              </a:solidFill>
              <a:cs typeface="Arial"/>
            </a:endParaRPr>
          </a:p>
        </p:txBody>
      </p:sp>
      <p:sp>
        <p:nvSpPr>
          <p:cNvPr id="3" name="Rounded Rectangular Callout 2">
            <a:extLst>
              <a:ext uri="{FF2B5EF4-FFF2-40B4-BE49-F238E27FC236}">
                <a16:creationId xmlns:a16="http://schemas.microsoft.com/office/drawing/2014/main" id="{9CBF502D-AD8B-3D40-362F-1F50204C04EB}"/>
              </a:ext>
            </a:extLst>
          </p:cNvPr>
          <p:cNvSpPr/>
          <p:nvPr/>
        </p:nvSpPr>
        <p:spPr>
          <a:xfrm>
            <a:off x="8098421" y="5295755"/>
            <a:ext cx="3512387" cy="1209612"/>
          </a:xfrm>
          <a:prstGeom prst="wedgeRoundRectCallout">
            <a:avLst>
              <a:gd name="adj1" fmla="val 7997"/>
              <a:gd name="adj2" fmla="val -15351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0" dirty="0">
                <a:solidFill>
                  <a:schemeClr val="bg1"/>
                </a:solidFill>
                <a:cs typeface="Arial"/>
              </a:rPr>
              <a:t>visual </a:t>
            </a:r>
            <a:r>
              <a:rPr lang="en-US" b="1" spc="-10" dirty="0">
                <a:solidFill>
                  <a:schemeClr val="bg1"/>
                </a:solidFill>
                <a:cs typeface="Arial"/>
              </a:rPr>
              <a:t>representations </a:t>
            </a:r>
            <a:r>
              <a:rPr lang="en-US" dirty="0">
                <a:solidFill>
                  <a:schemeClr val="bg1"/>
                </a:solidFill>
                <a:cs typeface="Arial"/>
              </a:rPr>
              <a:t>of</a:t>
            </a:r>
            <a:r>
              <a:rPr lang="en-US" spc="-40" dirty="0">
                <a:solidFill>
                  <a:schemeClr val="bg1"/>
                </a:solidFill>
                <a:cs typeface="Arial"/>
              </a:rPr>
              <a:t> </a:t>
            </a:r>
            <a:r>
              <a:rPr lang="en-US" dirty="0">
                <a:solidFill>
                  <a:schemeClr val="bg1"/>
                </a:solidFill>
                <a:cs typeface="Arial"/>
              </a:rPr>
              <a:t>data</a:t>
            </a:r>
            <a:r>
              <a:rPr lang="en-US" spc="-35" dirty="0">
                <a:solidFill>
                  <a:schemeClr val="bg1"/>
                </a:solidFill>
                <a:cs typeface="Arial"/>
              </a:rPr>
              <a:t> </a:t>
            </a:r>
            <a:r>
              <a:rPr lang="en-US" spc="-25" dirty="0">
                <a:solidFill>
                  <a:schemeClr val="bg1"/>
                </a:solidFill>
                <a:cs typeface="Arial"/>
              </a:rPr>
              <a:t>that </a:t>
            </a:r>
            <a:r>
              <a:rPr lang="en-US" dirty="0">
                <a:solidFill>
                  <a:schemeClr val="bg1"/>
                </a:solidFill>
                <a:cs typeface="Arial"/>
              </a:rPr>
              <a:t>reinforce</a:t>
            </a:r>
            <a:r>
              <a:rPr lang="en-US" spc="-90" dirty="0">
                <a:solidFill>
                  <a:schemeClr val="bg1"/>
                </a:solidFill>
                <a:cs typeface="Arial"/>
              </a:rPr>
              <a:t> </a:t>
            </a:r>
            <a:r>
              <a:rPr lang="en-US" spc="-20" dirty="0">
                <a:solidFill>
                  <a:schemeClr val="bg1"/>
                </a:solidFill>
                <a:cs typeface="Arial"/>
              </a:rPr>
              <a:t>human </a:t>
            </a:r>
            <a:r>
              <a:rPr lang="en-US" b="1" spc="-10" dirty="0">
                <a:solidFill>
                  <a:schemeClr val="bg1"/>
                </a:solidFill>
                <a:cs typeface="Arial"/>
              </a:rPr>
              <a:t>cognition</a:t>
            </a:r>
            <a:endParaRPr lang="en-US" dirty="0">
              <a:solidFill>
                <a:schemeClr val="bg1"/>
              </a:solidFill>
              <a:cs typeface="Arial"/>
            </a:endParaRPr>
          </a:p>
        </p:txBody>
      </p:sp>
      <p:sp>
        <p:nvSpPr>
          <p:cNvPr id="4" name="Rounded Rectangular Callout 3">
            <a:extLst>
              <a:ext uri="{FF2B5EF4-FFF2-40B4-BE49-F238E27FC236}">
                <a16:creationId xmlns:a16="http://schemas.microsoft.com/office/drawing/2014/main" id="{A4874E7E-91DB-BAE5-3284-4A0499A824C3}"/>
              </a:ext>
            </a:extLst>
          </p:cNvPr>
          <p:cNvSpPr/>
          <p:nvPr/>
        </p:nvSpPr>
        <p:spPr>
          <a:xfrm>
            <a:off x="6096000" y="1950904"/>
            <a:ext cx="3862682" cy="1013800"/>
          </a:xfrm>
          <a:prstGeom prst="wedgeRoundRectCallout">
            <a:avLst>
              <a:gd name="adj1" fmla="val 28778"/>
              <a:gd name="adj2" fmla="val 763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marR="5080" indent="-183515" algn="ctr">
              <a:lnSpc>
                <a:spcPct val="100200"/>
              </a:lnSpc>
              <a:spcBef>
                <a:spcPts val="90"/>
              </a:spcBef>
            </a:pPr>
            <a:r>
              <a:rPr lang="en-US" b="1" dirty="0">
                <a:solidFill>
                  <a:schemeClr val="bg1"/>
                </a:solidFill>
                <a:cs typeface="Arial"/>
              </a:rPr>
              <a:t>discovery</a:t>
            </a:r>
            <a:r>
              <a:rPr lang="en-US" b="1" spc="-90" dirty="0">
                <a:solidFill>
                  <a:schemeClr val="bg1"/>
                </a:solidFill>
                <a:cs typeface="Arial"/>
              </a:rPr>
              <a:t> </a:t>
            </a:r>
            <a:r>
              <a:rPr lang="en-US" spc="-25" dirty="0">
                <a:solidFill>
                  <a:schemeClr val="bg1"/>
                </a:solidFill>
                <a:cs typeface="Arial"/>
              </a:rPr>
              <a:t>and </a:t>
            </a:r>
            <a:r>
              <a:rPr lang="en-US" b="1" spc="-10" dirty="0">
                <a:solidFill>
                  <a:schemeClr val="bg1"/>
                </a:solidFill>
                <a:cs typeface="Arial"/>
              </a:rPr>
              <a:t>communication </a:t>
            </a:r>
            <a:r>
              <a:rPr lang="en-US" dirty="0">
                <a:solidFill>
                  <a:schemeClr val="bg1"/>
                </a:solidFill>
                <a:cs typeface="Arial"/>
              </a:rPr>
              <a:t>of</a:t>
            </a:r>
            <a:r>
              <a:rPr lang="en-US" spc="-25" dirty="0">
                <a:solidFill>
                  <a:schemeClr val="bg1"/>
                </a:solidFill>
                <a:cs typeface="Arial"/>
              </a:rPr>
              <a:t> </a:t>
            </a:r>
            <a:r>
              <a:rPr lang="en-US" spc="-10" dirty="0">
                <a:solidFill>
                  <a:schemeClr val="bg1"/>
                </a:solidFill>
                <a:cs typeface="Arial"/>
              </a:rPr>
              <a:t>meaningful </a:t>
            </a:r>
            <a:r>
              <a:rPr lang="en-US" dirty="0">
                <a:solidFill>
                  <a:schemeClr val="bg1"/>
                </a:solidFill>
                <a:cs typeface="Arial"/>
              </a:rPr>
              <a:t>patterns</a:t>
            </a:r>
            <a:r>
              <a:rPr lang="en-US" spc="-45" dirty="0">
                <a:solidFill>
                  <a:schemeClr val="bg1"/>
                </a:solidFill>
                <a:cs typeface="Arial"/>
              </a:rPr>
              <a:t> </a:t>
            </a:r>
            <a:r>
              <a:rPr lang="en-US" dirty="0">
                <a:solidFill>
                  <a:schemeClr val="bg1"/>
                </a:solidFill>
                <a:cs typeface="Arial"/>
              </a:rPr>
              <a:t>in</a:t>
            </a:r>
            <a:r>
              <a:rPr lang="en-US" spc="-40" dirty="0">
                <a:solidFill>
                  <a:schemeClr val="bg1"/>
                </a:solidFill>
                <a:cs typeface="Arial"/>
              </a:rPr>
              <a:t> </a:t>
            </a:r>
            <a:r>
              <a:rPr lang="en-US" spc="-20" dirty="0">
                <a:solidFill>
                  <a:schemeClr val="bg1"/>
                </a:solidFill>
                <a:cs typeface="Arial"/>
              </a:rPr>
              <a:t>data</a:t>
            </a:r>
            <a:endParaRPr lang="en-US" dirty="0">
              <a:solidFill>
                <a:schemeClr val="bg1"/>
              </a:solidFill>
              <a:cs typeface="Arial"/>
            </a:endParaRPr>
          </a:p>
        </p:txBody>
      </p:sp>
    </p:spTree>
    <p:extLst>
      <p:ext uri="{BB962C8B-B14F-4D97-AF65-F5344CB8AC3E}">
        <p14:creationId xmlns:p14="http://schemas.microsoft.com/office/powerpoint/2010/main" val="3094995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351D1-66F5-1C78-88EC-D1B619C39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6519AC-3394-B56E-A29E-C9F755695428}"/>
              </a:ext>
            </a:extLst>
          </p:cNvPr>
          <p:cNvSpPr>
            <a:spLocks noGrp="1"/>
          </p:cNvSpPr>
          <p:nvPr>
            <p:ph type="title"/>
          </p:nvPr>
        </p:nvSpPr>
        <p:spPr/>
        <p:txBody>
          <a:bodyPr/>
          <a:lstStyle/>
          <a:p>
            <a:r>
              <a:rPr lang="en-US" dirty="0"/>
              <a:t>What is visual analytics?</a:t>
            </a:r>
          </a:p>
        </p:txBody>
      </p:sp>
      <p:pic>
        <p:nvPicPr>
          <p:cNvPr id="17" name="Picture 16" descr="A diagram of a model&#10;&#10;AI-generated content may be incorrect.">
            <a:extLst>
              <a:ext uri="{FF2B5EF4-FFF2-40B4-BE49-F238E27FC236}">
                <a16:creationId xmlns:a16="http://schemas.microsoft.com/office/drawing/2014/main" id="{7919B10C-F148-E2AC-2EE4-C2251F34037D}"/>
              </a:ext>
            </a:extLst>
          </p:cNvPr>
          <p:cNvPicPr>
            <a:picLocks noChangeAspect="1"/>
          </p:cNvPicPr>
          <p:nvPr/>
        </p:nvPicPr>
        <p:blipFill>
          <a:blip r:embed="rId3"/>
          <a:stretch>
            <a:fillRect/>
          </a:stretch>
        </p:blipFill>
        <p:spPr>
          <a:xfrm>
            <a:off x="964201" y="2359353"/>
            <a:ext cx="10263593" cy="3534061"/>
          </a:xfrm>
          <a:prstGeom prst="rect">
            <a:avLst/>
          </a:prstGeom>
        </p:spPr>
      </p:pic>
      <p:sp>
        <p:nvSpPr>
          <p:cNvPr id="18" name="TextBox 17">
            <a:extLst>
              <a:ext uri="{FF2B5EF4-FFF2-40B4-BE49-F238E27FC236}">
                <a16:creationId xmlns:a16="http://schemas.microsoft.com/office/drawing/2014/main" id="{8CD74357-4EDB-6EB8-82B2-E6A584B4358A}"/>
              </a:ext>
            </a:extLst>
          </p:cNvPr>
          <p:cNvSpPr txBox="1"/>
          <p:nvPr/>
        </p:nvSpPr>
        <p:spPr>
          <a:xfrm>
            <a:off x="342898" y="5893414"/>
            <a:ext cx="11506201" cy="923330"/>
          </a:xfrm>
          <a:prstGeom prst="rect">
            <a:avLst/>
          </a:prstGeom>
          <a:noFill/>
        </p:spPr>
        <p:txBody>
          <a:bodyPr wrap="square" rtlCol="0">
            <a:spAutoFit/>
          </a:bodyPr>
          <a:lstStyle/>
          <a:p>
            <a:r>
              <a:rPr lang="en-US" dirty="0"/>
              <a:t>D. Sacha, A. Stoffel, F. Stoffel, B. C. Kwon, G. Ellis and D. A. Keim, "Knowledge Generation Model for Visual Analytics," in IEEE Transactions on Visualization and Computer Graphics, vol. 20, no. 12, pp. 1604-1613, 31 Dec. 2014, </a:t>
            </a:r>
            <a:r>
              <a:rPr lang="en-US" dirty="0" err="1"/>
              <a:t>doi</a:t>
            </a:r>
            <a:r>
              <a:rPr lang="en-US" dirty="0"/>
              <a:t>: 10.1109/TVCG.2014.2346481.</a:t>
            </a:r>
          </a:p>
        </p:txBody>
      </p:sp>
      <p:sp>
        <p:nvSpPr>
          <p:cNvPr id="5" name="Content Placeholder 2">
            <a:extLst>
              <a:ext uri="{FF2B5EF4-FFF2-40B4-BE49-F238E27FC236}">
                <a16:creationId xmlns:a16="http://schemas.microsoft.com/office/drawing/2014/main" id="{C7E45DB2-9482-1AE6-3BDE-86E9BC35628F}"/>
              </a:ext>
            </a:extLst>
          </p:cNvPr>
          <p:cNvSpPr>
            <a:spLocks noGrp="1"/>
          </p:cNvSpPr>
          <p:nvPr>
            <p:ph idx="1"/>
          </p:nvPr>
        </p:nvSpPr>
        <p:spPr>
          <a:xfrm>
            <a:off x="581192" y="2180496"/>
            <a:ext cx="9413200" cy="4174584"/>
          </a:xfrm>
        </p:spPr>
        <p:txBody>
          <a:bodyPr anchor="t">
            <a:noAutofit/>
          </a:bodyPr>
          <a:lstStyle/>
          <a:p>
            <a:pPr marL="324000" lvl="1" indent="0">
              <a:buNone/>
            </a:pPr>
            <a:r>
              <a:rPr lang="en-US" sz="2200" b="1" dirty="0"/>
              <a:t>Big Idea</a:t>
            </a:r>
            <a:r>
              <a:rPr lang="en-US" sz="2200" dirty="0"/>
              <a:t>: Leverage complimentary strengths of humans and computers</a:t>
            </a:r>
            <a:endParaRPr lang="en-US" sz="2200" dirty="0">
              <a:hlinkClick r:id="rId4"/>
            </a:endParaRPr>
          </a:p>
        </p:txBody>
      </p:sp>
    </p:spTree>
    <p:extLst>
      <p:ext uri="{BB962C8B-B14F-4D97-AF65-F5344CB8AC3E}">
        <p14:creationId xmlns:p14="http://schemas.microsoft.com/office/powerpoint/2010/main" val="304860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6721-CF3E-BBB2-AE7E-64BE69A7AF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A5593-70C9-9466-C987-ABE3A25F7A30}"/>
              </a:ext>
            </a:extLst>
          </p:cNvPr>
          <p:cNvSpPr>
            <a:spLocks noGrp="1"/>
          </p:cNvSpPr>
          <p:nvPr>
            <p:ph type="title"/>
          </p:nvPr>
        </p:nvSpPr>
        <p:spPr/>
        <p:txBody>
          <a:bodyPr/>
          <a:lstStyle/>
          <a:p>
            <a:r>
              <a:rPr lang="en-US" dirty="0"/>
              <a:t>What is visual analytics?</a:t>
            </a:r>
          </a:p>
        </p:txBody>
      </p:sp>
      <p:sp>
        <p:nvSpPr>
          <p:cNvPr id="18" name="TextBox 17">
            <a:extLst>
              <a:ext uri="{FF2B5EF4-FFF2-40B4-BE49-F238E27FC236}">
                <a16:creationId xmlns:a16="http://schemas.microsoft.com/office/drawing/2014/main" id="{0B998125-2BC2-BE8D-97AA-CAE84C2AB74F}"/>
              </a:ext>
            </a:extLst>
          </p:cNvPr>
          <p:cNvSpPr txBox="1"/>
          <p:nvPr/>
        </p:nvSpPr>
        <p:spPr>
          <a:xfrm>
            <a:off x="342898" y="5893414"/>
            <a:ext cx="11506201" cy="923330"/>
          </a:xfrm>
          <a:prstGeom prst="rect">
            <a:avLst/>
          </a:prstGeom>
          <a:noFill/>
        </p:spPr>
        <p:txBody>
          <a:bodyPr wrap="square" rtlCol="0">
            <a:spAutoFit/>
          </a:bodyPr>
          <a:lstStyle/>
          <a:p>
            <a:r>
              <a:rPr lang="en-US" dirty="0"/>
              <a:t>D. Sacha, A. Stoffel, F. Stoffel, B. C. Kwon, G. Ellis and D. A. Keim, "Knowledge Generation Model for Visual Analytics," in IEEE Transactions on Visualization and Computer Graphics, vol. 20, no. 12, pp. 1604-1613, 31 Dec. 2014, </a:t>
            </a:r>
            <a:r>
              <a:rPr lang="en-US" dirty="0" err="1"/>
              <a:t>doi</a:t>
            </a:r>
            <a:r>
              <a:rPr lang="en-US" dirty="0"/>
              <a:t>: 10.1109/TVCG.2014.2346481.</a:t>
            </a:r>
          </a:p>
        </p:txBody>
      </p:sp>
      <p:sp>
        <p:nvSpPr>
          <p:cNvPr id="5" name="Content Placeholder 2">
            <a:extLst>
              <a:ext uri="{FF2B5EF4-FFF2-40B4-BE49-F238E27FC236}">
                <a16:creationId xmlns:a16="http://schemas.microsoft.com/office/drawing/2014/main" id="{B40D5F9E-7E87-0356-8C97-F22840C1701D}"/>
              </a:ext>
            </a:extLst>
          </p:cNvPr>
          <p:cNvSpPr>
            <a:spLocks noGrp="1"/>
          </p:cNvSpPr>
          <p:nvPr>
            <p:ph idx="1"/>
          </p:nvPr>
        </p:nvSpPr>
        <p:spPr>
          <a:xfrm>
            <a:off x="581192" y="2180496"/>
            <a:ext cx="9413200" cy="4174584"/>
          </a:xfrm>
        </p:spPr>
        <p:txBody>
          <a:bodyPr anchor="t">
            <a:noAutofit/>
          </a:bodyPr>
          <a:lstStyle/>
          <a:p>
            <a:pPr marL="324000" lvl="1" indent="0">
              <a:buNone/>
            </a:pPr>
            <a:r>
              <a:rPr lang="en-US" sz="2200" b="1" dirty="0"/>
              <a:t>Big Idea</a:t>
            </a:r>
            <a:r>
              <a:rPr lang="en-US" sz="2200" dirty="0"/>
              <a:t>: Leverage complimentary strengths of humans and computers</a:t>
            </a:r>
            <a:endParaRPr lang="en-US" sz="2200" dirty="0">
              <a:hlinkClick r:id="rId3"/>
            </a:endParaRPr>
          </a:p>
        </p:txBody>
      </p:sp>
      <p:pic>
        <p:nvPicPr>
          <p:cNvPr id="4" name="Picture 3" descr="Diagram of a computer model&#10;&#10;AI-generated content may be incorrect.">
            <a:extLst>
              <a:ext uri="{FF2B5EF4-FFF2-40B4-BE49-F238E27FC236}">
                <a16:creationId xmlns:a16="http://schemas.microsoft.com/office/drawing/2014/main" id="{00823B4D-F253-1B00-9B89-812BFA52DBD7}"/>
              </a:ext>
            </a:extLst>
          </p:cNvPr>
          <p:cNvPicPr>
            <a:picLocks noChangeAspect="1"/>
          </p:cNvPicPr>
          <p:nvPr/>
        </p:nvPicPr>
        <p:blipFill>
          <a:blip r:embed="rId4"/>
          <a:stretch>
            <a:fillRect/>
          </a:stretch>
        </p:blipFill>
        <p:spPr>
          <a:xfrm>
            <a:off x="2942725" y="2636994"/>
            <a:ext cx="6306546" cy="3220795"/>
          </a:xfrm>
          <a:prstGeom prst="rect">
            <a:avLst/>
          </a:prstGeom>
        </p:spPr>
      </p:pic>
    </p:spTree>
    <p:extLst>
      <p:ext uri="{BB962C8B-B14F-4D97-AF65-F5344CB8AC3E}">
        <p14:creationId xmlns:p14="http://schemas.microsoft.com/office/powerpoint/2010/main" val="146702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282E0-157F-E9C3-C241-6B5C79EF9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4B983-68A5-C631-9BC9-41442C9EA8FD}"/>
              </a:ext>
            </a:extLst>
          </p:cNvPr>
          <p:cNvSpPr>
            <a:spLocks noGrp="1"/>
          </p:cNvSpPr>
          <p:nvPr>
            <p:ph type="title"/>
          </p:nvPr>
        </p:nvSpPr>
        <p:spPr/>
        <p:txBody>
          <a:bodyPr/>
          <a:lstStyle/>
          <a:p>
            <a:r>
              <a:rPr lang="en-US" dirty="0"/>
              <a:t>What will you learn in this class?</a:t>
            </a:r>
          </a:p>
        </p:txBody>
      </p:sp>
      <p:sp>
        <p:nvSpPr>
          <p:cNvPr id="18" name="TextBox 17">
            <a:extLst>
              <a:ext uri="{FF2B5EF4-FFF2-40B4-BE49-F238E27FC236}">
                <a16:creationId xmlns:a16="http://schemas.microsoft.com/office/drawing/2014/main" id="{BD7E94BD-D50C-186D-ADB7-5CA2B320ECB0}"/>
              </a:ext>
            </a:extLst>
          </p:cNvPr>
          <p:cNvSpPr txBox="1"/>
          <p:nvPr/>
        </p:nvSpPr>
        <p:spPr>
          <a:xfrm>
            <a:off x="342898" y="5893414"/>
            <a:ext cx="11506201" cy="923330"/>
          </a:xfrm>
          <a:prstGeom prst="rect">
            <a:avLst/>
          </a:prstGeom>
          <a:noFill/>
        </p:spPr>
        <p:txBody>
          <a:bodyPr wrap="square" rtlCol="0">
            <a:spAutoFit/>
          </a:bodyPr>
          <a:lstStyle/>
          <a:p>
            <a:r>
              <a:rPr lang="en-US" dirty="0"/>
              <a:t>D. Sacha, A. Stoffel, F. Stoffel, B. C. Kwon, G. Ellis and D. A. Keim, "Knowledge Generation Model for Visual Analytics," in IEEE Transactions on Visualization and Computer Graphics, vol. 20, no. 12, pp. 1604-1613, 31 Dec. 2014, </a:t>
            </a:r>
            <a:r>
              <a:rPr lang="en-US" dirty="0" err="1"/>
              <a:t>doi</a:t>
            </a:r>
            <a:r>
              <a:rPr lang="en-US" dirty="0"/>
              <a:t>: 10.1109/TVCG.2014.2346481.</a:t>
            </a:r>
          </a:p>
        </p:txBody>
      </p:sp>
      <p:sp>
        <p:nvSpPr>
          <p:cNvPr id="5" name="Content Placeholder 2">
            <a:extLst>
              <a:ext uri="{FF2B5EF4-FFF2-40B4-BE49-F238E27FC236}">
                <a16:creationId xmlns:a16="http://schemas.microsoft.com/office/drawing/2014/main" id="{7F8F9241-7166-7953-9AD7-A2FACCB985D8}"/>
              </a:ext>
            </a:extLst>
          </p:cNvPr>
          <p:cNvSpPr>
            <a:spLocks noGrp="1"/>
          </p:cNvSpPr>
          <p:nvPr>
            <p:ph idx="1"/>
          </p:nvPr>
        </p:nvSpPr>
        <p:spPr>
          <a:xfrm>
            <a:off x="581192" y="2180496"/>
            <a:ext cx="9413200" cy="4174584"/>
          </a:xfrm>
        </p:spPr>
        <p:txBody>
          <a:bodyPr anchor="t">
            <a:noAutofit/>
          </a:bodyPr>
          <a:lstStyle/>
          <a:p>
            <a:pPr marL="324000" lvl="1" indent="0">
              <a:buNone/>
            </a:pPr>
            <a:r>
              <a:rPr lang="en-US" sz="2200" b="1" dirty="0"/>
              <a:t>Big Idea</a:t>
            </a:r>
            <a:r>
              <a:rPr lang="en-US" sz="2200" dirty="0"/>
              <a:t>: Leverage complimentary strengths of humans and computers</a:t>
            </a:r>
            <a:endParaRPr lang="en-US" sz="2200" dirty="0">
              <a:hlinkClick r:id="rId3"/>
            </a:endParaRPr>
          </a:p>
        </p:txBody>
      </p:sp>
      <p:pic>
        <p:nvPicPr>
          <p:cNvPr id="4" name="Picture 3" descr="Diagram of a computer model&#10;&#10;AI-generated content may be incorrect.">
            <a:extLst>
              <a:ext uri="{FF2B5EF4-FFF2-40B4-BE49-F238E27FC236}">
                <a16:creationId xmlns:a16="http://schemas.microsoft.com/office/drawing/2014/main" id="{3436FE19-C7D4-9B79-640C-8D8B1AED015A}"/>
              </a:ext>
            </a:extLst>
          </p:cNvPr>
          <p:cNvPicPr>
            <a:picLocks noChangeAspect="1"/>
          </p:cNvPicPr>
          <p:nvPr/>
        </p:nvPicPr>
        <p:blipFill>
          <a:blip r:embed="rId4"/>
          <a:stretch>
            <a:fillRect/>
          </a:stretch>
        </p:blipFill>
        <p:spPr>
          <a:xfrm>
            <a:off x="2942725" y="2636994"/>
            <a:ext cx="6306546" cy="3220795"/>
          </a:xfrm>
          <a:prstGeom prst="rect">
            <a:avLst/>
          </a:prstGeom>
        </p:spPr>
      </p:pic>
      <p:sp>
        <p:nvSpPr>
          <p:cNvPr id="3" name="Rounded Rectangular Callout 2">
            <a:extLst>
              <a:ext uri="{FF2B5EF4-FFF2-40B4-BE49-F238E27FC236}">
                <a16:creationId xmlns:a16="http://schemas.microsoft.com/office/drawing/2014/main" id="{637B67D7-BEE2-3699-0FC0-25AD9E482040}"/>
              </a:ext>
            </a:extLst>
          </p:cNvPr>
          <p:cNvSpPr/>
          <p:nvPr/>
        </p:nvSpPr>
        <p:spPr>
          <a:xfrm>
            <a:off x="1919689" y="2631372"/>
            <a:ext cx="2357627" cy="1013800"/>
          </a:xfrm>
          <a:prstGeom prst="wedgeRoundRectCallout">
            <a:avLst>
              <a:gd name="adj1" fmla="val 112199"/>
              <a:gd name="adj2" fmla="val 8144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How to create bespoke visualizations using HTML/CSS/JS</a:t>
            </a:r>
          </a:p>
        </p:txBody>
      </p:sp>
      <p:sp>
        <p:nvSpPr>
          <p:cNvPr id="6" name="Rounded Rectangular Callout 5">
            <a:extLst>
              <a:ext uri="{FF2B5EF4-FFF2-40B4-BE49-F238E27FC236}">
                <a16:creationId xmlns:a16="http://schemas.microsoft.com/office/drawing/2014/main" id="{0498F766-0F6F-CE78-02E0-6764D951CB85}"/>
              </a:ext>
            </a:extLst>
          </p:cNvPr>
          <p:cNvSpPr/>
          <p:nvPr/>
        </p:nvSpPr>
        <p:spPr>
          <a:xfrm>
            <a:off x="8943929" y="2601369"/>
            <a:ext cx="2787823" cy="827631"/>
          </a:xfrm>
          <a:prstGeom prst="wedgeRoundRectCallout">
            <a:avLst>
              <a:gd name="adj1" fmla="val -63379"/>
              <a:gd name="adj2" fmla="val 1383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 Ways to include humans in the analysis loop</a:t>
            </a:r>
          </a:p>
        </p:txBody>
      </p:sp>
      <p:sp>
        <p:nvSpPr>
          <p:cNvPr id="7" name="Rounded Rectangular Callout 6">
            <a:extLst>
              <a:ext uri="{FF2B5EF4-FFF2-40B4-BE49-F238E27FC236}">
                <a16:creationId xmlns:a16="http://schemas.microsoft.com/office/drawing/2014/main" id="{1BDCF8C8-3086-0969-44B7-1E7BD13084DE}"/>
              </a:ext>
            </a:extLst>
          </p:cNvPr>
          <p:cNvSpPr/>
          <p:nvPr/>
        </p:nvSpPr>
        <p:spPr>
          <a:xfrm>
            <a:off x="8973041" y="3964198"/>
            <a:ext cx="2787823" cy="827631"/>
          </a:xfrm>
          <a:prstGeom prst="wedgeRoundRectCallout">
            <a:avLst>
              <a:gd name="adj1" fmla="val -141115"/>
              <a:gd name="adj2" fmla="val 856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 Integration of visualization and modeling</a:t>
            </a:r>
          </a:p>
        </p:txBody>
      </p:sp>
    </p:spTree>
    <p:extLst>
      <p:ext uri="{BB962C8B-B14F-4D97-AF65-F5344CB8AC3E}">
        <p14:creationId xmlns:p14="http://schemas.microsoft.com/office/powerpoint/2010/main" val="191356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6C900-D8ED-CA7F-3EB7-6C69D1924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57131-AD01-AD15-A6C9-34B8B4BD5931}"/>
              </a:ext>
            </a:extLst>
          </p:cNvPr>
          <p:cNvSpPr>
            <a:spLocks noGrp="1"/>
          </p:cNvSpPr>
          <p:nvPr>
            <p:ph type="title"/>
          </p:nvPr>
        </p:nvSpPr>
        <p:spPr/>
        <p:txBody>
          <a:bodyPr/>
          <a:lstStyle/>
          <a:p>
            <a:r>
              <a:rPr lang="en-US" dirty="0"/>
              <a:t>What </a:t>
            </a:r>
            <a:r>
              <a:rPr lang="en-US" b="1" dirty="0"/>
              <a:t>won’t</a:t>
            </a:r>
            <a:r>
              <a:rPr lang="en-US" dirty="0"/>
              <a:t> you learn in this class?</a:t>
            </a:r>
          </a:p>
        </p:txBody>
      </p:sp>
      <p:sp>
        <p:nvSpPr>
          <p:cNvPr id="15" name="Content Placeholder 2">
            <a:extLst>
              <a:ext uri="{FF2B5EF4-FFF2-40B4-BE49-F238E27FC236}">
                <a16:creationId xmlns:a16="http://schemas.microsoft.com/office/drawing/2014/main" id="{C8018FF4-F59C-C576-499C-DE107B9950F8}"/>
              </a:ext>
            </a:extLst>
          </p:cNvPr>
          <p:cNvSpPr>
            <a:spLocks noGrp="1"/>
          </p:cNvSpPr>
          <p:nvPr>
            <p:ph idx="1"/>
          </p:nvPr>
        </p:nvSpPr>
        <p:spPr>
          <a:xfrm>
            <a:off x="581192" y="2180496"/>
            <a:ext cx="10830520" cy="4202016"/>
          </a:xfrm>
        </p:spPr>
        <p:txBody>
          <a:bodyPr anchor="t">
            <a:noAutofit/>
          </a:bodyPr>
          <a:lstStyle/>
          <a:p>
            <a:pPr marL="285750" indent="-285750">
              <a:buFont typeface="System Font Regular"/>
              <a:buChar char="❌"/>
            </a:pPr>
            <a:r>
              <a:rPr lang="en-US" sz="2200" dirty="0"/>
              <a:t>Intro to coding (you should be an intermediate level coder)</a:t>
            </a:r>
          </a:p>
          <a:p>
            <a:pPr marL="285750" indent="-285750">
              <a:buFont typeface="System Font Regular"/>
              <a:buChar char="❌"/>
            </a:pPr>
            <a:r>
              <a:rPr lang="en-US" sz="2200" dirty="0"/>
              <a:t>Intro to statistics (you should have basic statistical knowledge)</a:t>
            </a:r>
          </a:p>
          <a:p>
            <a:pPr marL="285750" indent="-285750">
              <a:buFont typeface="System Font Regular"/>
              <a:buChar char="❌"/>
            </a:pPr>
            <a:r>
              <a:rPr lang="en-US" sz="2200" dirty="0"/>
              <a:t>Intro to data science (you should be comfortable wrangling data)</a:t>
            </a:r>
          </a:p>
          <a:p>
            <a:pPr marL="285750" indent="-285750">
              <a:buFont typeface="System Font Regular"/>
              <a:buChar char="❌"/>
            </a:pPr>
            <a:r>
              <a:rPr lang="en-US" sz="2200" dirty="0"/>
              <a:t>Deeper understanding of information visualization (take CSC/SDS for this) </a:t>
            </a:r>
          </a:p>
        </p:txBody>
      </p:sp>
    </p:spTree>
    <p:extLst>
      <p:ext uri="{BB962C8B-B14F-4D97-AF65-F5344CB8AC3E}">
        <p14:creationId xmlns:p14="http://schemas.microsoft.com/office/powerpoint/2010/main" val="467137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C1F3-F8BC-234E-DE7E-CA760CF6F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0FC186-7827-EA95-A854-9D220E2DD20B}"/>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1E77C017-0C8E-F49E-C406-3606C099387F}"/>
              </a:ext>
            </a:extLst>
          </p:cNvPr>
          <p:cNvSpPr>
            <a:spLocks noGrp="1"/>
          </p:cNvSpPr>
          <p:nvPr>
            <p:ph idx="1"/>
          </p:nvPr>
        </p:nvSpPr>
        <p:spPr/>
        <p:txBody>
          <a:bodyPr>
            <a:normAutofit/>
          </a:bodyPr>
          <a:lstStyle/>
          <a:p>
            <a:r>
              <a:rPr lang="en-US" sz="2400" dirty="0">
                <a:solidFill>
                  <a:schemeClr val="tx2">
                    <a:alpha val="30000"/>
                  </a:schemeClr>
                </a:solidFill>
              </a:rPr>
              <a:t>Name tags</a:t>
            </a:r>
          </a:p>
          <a:p>
            <a:r>
              <a:rPr lang="en-US" sz="2400" dirty="0">
                <a:solidFill>
                  <a:schemeClr val="tx2">
                    <a:alpha val="30000"/>
                  </a:schemeClr>
                </a:solidFill>
              </a:rPr>
              <a:t>Introductions</a:t>
            </a:r>
          </a:p>
          <a:p>
            <a:r>
              <a:rPr lang="en-US" sz="2400" dirty="0">
                <a:solidFill>
                  <a:schemeClr val="tx2">
                    <a:alpha val="30000"/>
                  </a:schemeClr>
                </a:solidFill>
              </a:rPr>
              <a:t>What is visual analytics?</a:t>
            </a:r>
          </a:p>
          <a:p>
            <a:r>
              <a:rPr lang="en-US" sz="2400" dirty="0"/>
              <a:t>Course structure</a:t>
            </a:r>
          </a:p>
        </p:txBody>
      </p:sp>
    </p:spTree>
    <p:extLst>
      <p:ext uri="{BB962C8B-B14F-4D97-AF65-F5344CB8AC3E}">
        <p14:creationId xmlns:p14="http://schemas.microsoft.com/office/powerpoint/2010/main" val="400063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EEC-DA3B-FF6E-BAEB-9400A30851F6}"/>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2C0A6356-47F4-DF13-CFDC-C996D4E40A01}"/>
              </a:ext>
            </a:extLst>
          </p:cNvPr>
          <p:cNvSpPr>
            <a:spLocks noGrp="1"/>
          </p:cNvSpPr>
          <p:nvPr>
            <p:ph idx="1"/>
          </p:nvPr>
        </p:nvSpPr>
        <p:spPr/>
        <p:txBody>
          <a:bodyPr>
            <a:normAutofit/>
          </a:bodyPr>
          <a:lstStyle/>
          <a:p>
            <a:r>
              <a:rPr lang="en-US" sz="2400" dirty="0"/>
              <a:t>Name tags</a:t>
            </a:r>
          </a:p>
          <a:p>
            <a:r>
              <a:rPr lang="en-US" sz="2400" dirty="0"/>
              <a:t>Introductions</a:t>
            </a:r>
          </a:p>
          <a:p>
            <a:r>
              <a:rPr lang="en-US" sz="2400" dirty="0"/>
              <a:t>What is visual analytics?</a:t>
            </a:r>
          </a:p>
          <a:p>
            <a:r>
              <a:rPr lang="en-US" sz="2400" dirty="0"/>
              <a:t>Course structure</a:t>
            </a:r>
          </a:p>
        </p:txBody>
      </p:sp>
    </p:spTree>
    <p:extLst>
      <p:ext uri="{BB962C8B-B14F-4D97-AF65-F5344CB8AC3E}">
        <p14:creationId xmlns:p14="http://schemas.microsoft.com/office/powerpoint/2010/main" val="2057560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2E8D2-5FFA-E695-4EF8-8A86231FC4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8B540-53EA-9A8B-A31D-F51CE1AC9BEF}"/>
              </a:ext>
            </a:extLst>
          </p:cNvPr>
          <p:cNvSpPr>
            <a:spLocks noGrp="1"/>
          </p:cNvSpPr>
          <p:nvPr>
            <p:ph type="title"/>
          </p:nvPr>
        </p:nvSpPr>
        <p:spPr/>
        <p:txBody>
          <a:bodyPr/>
          <a:lstStyle/>
          <a:p>
            <a:r>
              <a:rPr lang="en-US" dirty="0"/>
              <a:t>Course website</a:t>
            </a:r>
          </a:p>
        </p:txBody>
      </p:sp>
      <p:sp>
        <p:nvSpPr>
          <p:cNvPr id="3" name="Content Placeholder 2">
            <a:extLst>
              <a:ext uri="{FF2B5EF4-FFF2-40B4-BE49-F238E27FC236}">
                <a16:creationId xmlns:a16="http://schemas.microsoft.com/office/drawing/2014/main" id="{8C0DE63E-3EF6-674B-3E0A-955F34AAD3DC}"/>
              </a:ext>
            </a:extLst>
          </p:cNvPr>
          <p:cNvSpPr>
            <a:spLocks noGrp="1"/>
          </p:cNvSpPr>
          <p:nvPr>
            <p:ph idx="1"/>
          </p:nvPr>
        </p:nvSpPr>
        <p:spPr/>
        <p:txBody>
          <a:bodyPr>
            <a:noAutofit/>
          </a:bodyPr>
          <a:lstStyle/>
          <a:p>
            <a:pPr marL="324000" lvl="1" indent="0">
              <a:spcBef>
                <a:spcPts val="0"/>
              </a:spcBef>
              <a:buNone/>
            </a:pPr>
            <a:r>
              <a:rPr lang="en-US" sz="3200" dirty="0">
                <a:hlinkClick r:id="rId2"/>
              </a:rPr>
              <a:t>https://amosca01.github.io/SDS-CSC235/</a:t>
            </a:r>
            <a:endParaRPr lang="en-US" sz="3200" dirty="0"/>
          </a:p>
          <a:p>
            <a:pPr lvl="2">
              <a:spcBef>
                <a:spcPts val="0"/>
              </a:spcBef>
            </a:pPr>
            <a:r>
              <a:rPr lang="en-US" sz="3000" dirty="0"/>
              <a:t>Overview (course syllabus and policies)</a:t>
            </a:r>
          </a:p>
          <a:p>
            <a:pPr lvl="2">
              <a:spcBef>
                <a:spcPts val="0"/>
              </a:spcBef>
            </a:pPr>
            <a:r>
              <a:rPr lang="en-US" sz="3000" dirty="0"/>
              <a:t>Schedule of topics and assignments </a:t>
            </a:r>
          </a:p>
          <a:p>
            <a:pPr lvl="2">
              <a:spcBef>
                <a:spcPts val="0"/>
              </a:spcBef>
            </a:pPr>
            <a:r>
              <a:rPr lang="en-US" sz="3000" dirty="0"/>
              <a:t>Slides (posted before class)</a:t>
            </a:r>
          </a:p>
          <a:p>
            <a:pPr lvl="2">
              <a:spcBef>
                <a:spcPts val="0"/>
              </a:spcBef>
            </a:pPr>
            <a:r>
              <a:rPr lang="en-US" sz="3000" dirty="0"/>
              <a:t>Assignment instructions</a:t>
            </a:r>
          </a:p>
          <a:p>
            <a:pPr lvl="2">
              <a:spcBef>
                <a:spcPts val="0"/>
              </a:spcBef>
            </a:pPr>
            <a:r>
              <a:rPr lang="en-US" sz="3000" dirty="0"/>
              <a:t>Additional materials (ex. data, handouts) </a:t>
            </a:r>
          </a:p>
          <a:p>
            <a:pPr lvl="2">
              <a:spcBef>
                <a:spcPts val="0"/>
              </a:spcBef>
            </a:pPr>
            <a:r>
              <a:rPr lang="en-US" sz="3000" dirty="0"/>
              <a:t>Useful links </a:t>
            </a:r>
          </a:p>
        </p:txBody>
      </p:sp>
    </p:spTree>
    <p:extLst>
      <p:ext uri="{BB962C8B-B14F-4D97-AF65-F5344CB8AC3E}">
        <p14:creationId xmlns:p14="http://schemas.microsoft.com/office/powerpoint/2010/main" val="2603254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F1ADA-B21E-B810-779B-F55E1A8990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3586E-2A63-E019-FCF9-25D192938A44}"/>
              </a:ext>
            </a:extLst>
          </p:cNvPr>
          <p:cNvSpPr>
            <a:spLocks noGrp="1"/>
          </p:cNvSpPr>
          <p:nvPr>
            <p:ph type="title"/>
          </p:nvPr>
        </p:nvSpPr>
        <p:spPr/>
        <p:txBody>
          <a:bodyPr/>
          <a:lstStyle/>
          <a:p>
            <a:r>
              <a:rPr lang="en-US" dirty="0"/>
              <a:t>Time management</a:t>
            </a:r>
          </a:p>
        </p:txBody>
      </p:sp>
      <p:sp>
        <p:nvSpPr>
          <p:cNvPr id="3" name="Content Placeholder 2">
            <a:extLst>
              <a:ext uri="{FF2B5EF4-FFF2-40B4-BE49-F238E27FC236}">
                <a16:creationId xmlns:a16="http://schemas.microsoft.com/office/drawing/2014/main" id="{8CDD2517-3C79-2945-60F2-6853978FA74B}"/>
              </a:ext>
            </a:extLst>
          </p:cNvPr>
          <p:cNvSpPr>
            <a:spLocks noGrp="1"/>
          </p:cNvSpPr>
          <p:nvPr>
            <p:ph idx="1"/>
          </p:nvPr>
        </p:nvSpPr>
        <p:spPr/>
        <p:txBody>
          <a:bodyPr>
            <a:noAutofit/>
          </a:bodyPr>
          <a:lstStyle/>
          <a:p>
            <a:pPr marL="0" indent="0">
              <a:spcBef>
                <a:spcPts val="0"/>
              </a:spcBef>
              <a:buNone/>
            </a:pPr>
            <a:r>
              <a:rPr lang="en-US" sz="2200" dirty="0"/>
              <a:t>Federal guidelines suggest 3 hours of work per credit per week. This is a 4 credit course, so you should expect to spend 12 hours on it per week:</a:t>
            </a:r>
          </a:p>
          <a:p>
            <a:pPr marL="0" indent="0">
              <a:spcBef>
                <a:spcPts val="0"/>
              </a:spcBef>
              <a:buNone/>
            </a:pPr>
            <a:endParaRPr lang="en-US" sz="2200" dirty="0"/>
          </a:p>
          <a:p>
            <a:pPr>
              <a:spcBef>
                <a:spcPts val="0"/>
              </a:spcBef>
            </a:pPr>
            <a:r>
              <a:rPr lang="en-US" sz="2200" dirty="0"/>
              <a:t>2.5 hours in class</a:t>
            </a:r>
          </a:p>
          <a:p>
            <a:pPr>
              <a:spcBef>
                <a:spcPts val="0"/>
              </a:spcBef>
            </a:pPr>
            <a:r>
              <a:rPr lang="en-US" sz="2200" dirty="0"/>
              <a:t>1-2 hours preparing for class</a:t>
            </a:r>
          </a:p>
          <a:p>
            <a:pPr>
              <a:spcBef>
                <a:spcPts val="0"/>
              </a:spcBef>
            </a:pPr>
            <a:r>
              <a:rPr lang="en-US" sz="2200" b="1" dirty="0"/>
              <a:t>7.5-8.5 hours on homework and outside study</a:t>
            </a:r>
          </a:p>
          <a:p>
            <a:pPr marL="0" indent="0">
              <a:spcBef>
                <a:spcPts val="0"/>
              </a:spcBef>
              <a:buNone/>
            </a:pPr>
            <a:endParaRPr lang="en-US" sz="2200" dirty="0"/>
          </a:p>
          <a:p>
            <a:pPr marL="0" indent="0">
              <a:spcBef>
                <a:spcPts val="0"/>
              </a:spcBef>
              <a:buNone/>
            </a:pPr>
            <a:r>
              <a:rPr lang="en-US" sz="2200" dirty="0"/>
              <a:t>The purpose of class time is to introduce and explore new topics. To complete assignments, you will often need to look up, learn, and practice material that extends beyond that covered during class meeting times.</a:t>
            </a:r>
          </a:p>
        </p:txBody>
      </p:sp>
    </p:spTree>
    <p:extLst>
      <p:ext uri="{BB962C8B-B14F-4D97-AF65-F5344CB8AC3E}">
        <p14:creationId xmlns:p14="http://schemas.microsoft.com/office/powerpoint/2010/main" val="262318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ECCC1-D6B2-3101-DC70-EA3BE59795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1C22A6-A997-37A7-E9AC-17784EC0B589}"/>
              </a:ext>
            </a:extLst>
          </p:cNvPr>
          <p:cNvSpPr>
            <a:spLocks noGrp="1"/>
          </p:cNvSpPr>
          <p:nvPr>
            <p:ph type="title"/>
          </p:nvPr>
        </p:nvSpPr>
        <p:spPr/>
        <p:txBody>
          <a:bodyPr/>
          <a:lstStyle/>
          <a:p>
            <a:r>
              <a:rPr lang="en-US" dirty="0"/>
              <a:t>Assessment</a:t>
            </a:r>
          </a:p>
        </p:txBody>
      </p:sp>
      <p:pic>
        <p:nvPicPr>
          <p:cNvPr id="5" name="Content Placeholder 4" descr="A pie chart with text on it&#10;&#10;AI-generated content may be incorrect.">
            <a:extLst>
              <a:ext uri="{FF2B5EF4-FFF2-40B4-BE49-F238E27FC236}">
                <a16:creationId xmlns:a16="http://schemas.microsoft.com/office/drawing/2014/main" id="{95796C31-0DA9-8384-6018-E79C91C40476}"/>
              </a:ext>
            </a:extLst>
          </p:cNvPr>
          <p:cNvPicPr>
            <a:picLocks noGrp="1" noChangeAspect="1"/>
          </p:cNvPicPr>
          <p:nvPr>
            <p:ph idx="1"/>
          </p:nvPr>
        </p:nvPicPr>
        <p:blipFill>
          <a:blip r:embed="rId2"/>
          <a:stretch>
            <a:fillRect/>
          </a:stretch>
        </p:blipFill>
        <p:spPr>
          <a:xfrm>
            <a:off x="137054" y="2063660"/>
            <a:ext cx="7388037" cy="4480832"/>
          </a:xfr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2B81670E-9A27-B3F9-81DE-18888B8E3B4D}"/>
                  </a:ext>
                </a:extLst>
              </p:cNvPr>
              <p:cNvSpPr txBox="1">
                <a:spLocks/>
              </p:cNvSpPr>
              <p:nvPr/>
            </p:nvSpPr>
            <p:spPr>
              <a:xfrm>
                <a:off x="6727372" y="2063659"/>
                <a:ext cx="4883436" cy="448083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buFont typeface="Wingdings 2" panose="05020102010507070707" pitchFamily="18" charset="2"/>
                  <a:buNone/>
                </a:pPr>
                <a:r>
                  <a:rPr lang="en-US" sz="2200" dirty="0"/>
                  <a:t>Want to know your current grade? </a:t>
                </a:r>
              </a:p>
              <a:p>
                <a:pPr marL="457200" indent="-457200">
                  <a:spcBef>
                    <a:spcPts val="0"/>
                  </a:spcBef>
                  <a:buFont typeface="+mj-lt"/>
                  <a:buAutoNum type="arabicPeriod"/>
                </a:pPr>
                <a:r>
                  <a:rPr lang="en-US" sz="2200" dirty="0"/>
                  <a:t>Calculate your average for each category (participation, homework, mid-semester project, final project)</a:t>
                </a:r>
              </a:p>
              <a:p>
                <a:pPr marL="457200" indent="-457200">
                  <a:spcBef>
                    <a:spcPts val="0"/>
                  </a:spcBef>
                  <a:buFont typeface="+mj-lt"/>
                  <a:buAutoNum type="arabicPeriod"/>
                </a:pPr>
                <a:r>
                  <a:rPr lang="en-US" sz="2200" dirty="0"/>
                  <a:t>Calculate the weighted average of all four categories:</a:t>
                </a:r>
                <a:r>
                  <a:rPr lang="en-US" sz="2000" dirty="0"/>
                  <a:t> </a:t>
                </a:r>
                <a:endParaRPr lang="en-US" sz="2000" b="0" i="1"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𝑔𝑟𝑎𝑑𝑒</m:t>
                      </m:r>
                      <m:r>
                        <a:rPr lang="en-US" sz="2000" b="0" i="1" smtClean="0">
                          <a:latin typeface="Cambria Math" panose="02040503050406030204" pitchFamily="18" charset="0"/>
                        </a:rPr>
                        <m:t>=</m:t>
                      </m:r>
                    </m:oMath>
                  </m:oMathPara>
                </a14:m>
                <a:endParaRPr lang="en-US" sz="2000" b="0" i="1"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0.05∗</m:t>
                      </m:r>
                      <m:r>
                        <a:rPr lang="en-US" sz="2000" b="0" i="1" smtClean="0">
                          <a:latin typeface="Cambria Math" panose="02040503050406030204" pitchFamily="18" charset="0"/>
                        </a:rPr>
                        <m:t>𝑎𝑣</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𝑝𝑎𝑟𝑡𝑖𝑐𝑖𝑝𝑎𝑡𝑖𝑜𝑛</m:t>
                          </m:r>
                        </m:sub>
                      </m:sSub>
                    </m:oMath>
                  </m:oMathPara>
                </a14:m>
                <a:endParaRPr lang="en-US" sz="2000" b="0" i="1"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+0.4∗</m:t>
                      </m:r>
                      <m:r>
                        <a:rPr lang="en-US" sz="2000" b="0" i="1" smtClean="0">
                          <a:latin typeface="Cambria Math" panose="02040503050406030204" pitchFamily="18" charset="0"/>
                        </a:rPr>
                        <m:t>𝑎𝑣</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h𝑤</m:t>
                          </m:r>
                        </m:sub>
                      </m:sSub>
                    </m:oMath>
                  </m:oMathPara>
                </a14:m>
                <a:endParaRPr lang="en-US" sz="2000" b="0" i="1"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+0.15∗</m:t>
                      </m:r>
                      <m:r>
                        <a:rPr lang="en-US" sz="2000" b="0" i="1" smtClean="0">
                          <a:latin typeface="Cambria Math" panose="02040503050406030204" pitchFamily="18" charset="0"/>
                        </a:rPr>
                        <m:t>𝑎𝑣</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𝑚𝑖𝑑𝑆𝑒𝑚𝑒𝑠𝑡𝑒𝑟𝑃𝑟𝑜𝑗</m:t>
                          </m:r>
                        </m:sub>
                      </m:sSub>
                    </m:oMath>
                  </m:oMathPara>
                </a14:m>
                <a:endParaRPr lang="en-US" sz="2000" b="0" i="1" dirty="0">
                  <a:latin typeface="Cambria Math" panose="020405030504060302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+0.4∗</m:t>
                      </m:r>
                      <m:r>
                        <a:rPr lang="en-US" sz="2000" b="0" i="1" smtClean="0">
                          <a:latin typeface="Cambria Math" panose="02040503050406030204" pitchFamily="18" charset="0"/>
                        </a:rPr>
                        <m:t>𝑎𝑣</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𝑓𝑖𝑛𝑎𝑙𝑃𝑟𝑜𝑗𝑒𝑐𝑡</m:t>
                          </m:r>
                        </m:sub>
                      </m:sSub>
                    </m:oMath>
                  </m:oMathPara>
                </a14:m>
                <a:endParaRPr lang="en-US" sz="2000" b="0" dirty="0"/>
              </a:p>
              <a:p>
                <a:pPr marL="457200" indent="-457200">
                  <a:spcBef>
                    <a:spcPts val="0"/>
                  </a:spcBef>
                  <a:buFont typeface="+mj-lt"/>
                  <a:buAutoNum type="arabicPeriod"/>
                </a:pPr>
                <a:endParaRPr lang="en-US" sz="2200" dirty="0"/>
              </a:p>
            </p:txBody>
          </p:sp>
        </mc:Choice>
        <mc:Fallback>
          <p:sp>
            <p:nvSpPr>
              <p:cNvPr id="6" name="Content Placeholder 2">
                <a:extLst>
                  <a:ext uri="{FF2B5EF4-FFF2-40B4-BE49-F238E27FC236}">
                    <a16:creationId xmlns:a16="http://schemas.microsoft.com/office/drawing/2014/main" id="{2B81670E-9A27-B3F9-81DE-18888B8E3B4D}"/>
                  </a:ext>
                </a:extLst>
              </p:cNvPr>
              <p:cNvSpPr txBox="1">
                <a:spLocks noRot="1" noChangeAspect="1" noMove="1" noResize="1" noEditPoints="1" noAdjustHandles="1" noChangeArrowheads="1" noChangeShapeType="1" noTextEdit="1"/>
              </p:cNvSpPr>
              <p:nvPr/>
            </p:nvSpPr>
            <p:spPr>
              <a:xfrm>
                <a:off x="6727372" y="2063659"/>
                <a:ext cx="4883436" cy="4480831"/>
              </a:xfrm>
              <a:prstGeom prst="rect">
                <a:avLst/>
              </a:prstGeom>
              <a:blipFill>
                <a:blip r:embed="rId3"/>
                <a:stretch>
                  <a:fillRect l="-1554" t="-2542" r="-777"/>
                </a:stretch>
              </a:blipFill>
            </p:spPr>
            <p:txBody>
              <a:bodyPr/>
              <a:lstStyle/>
              <a:p>
                <a:r>
                  <a:rPr lang="en-US">
                    <a:noFill/>
                  </a:rPr>
                  <a:t> </a:t>
                </a:r>
              </a:p>
            </p:txBody>
          </p:sp>
        </mc:Fallback>
      </mc:AlternateContent>
    </p:spTree>
    <p:extLst>
      <p:ext uri="{BB962C8B-B14F-4D97-AF65-F5344CB8AC3E}">
        <p14:creationId xmlns:p14="http://schemas.microsoft.com/office/powerpoint/2010/main" val="2493498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3511C-43B4-A683-8A0E-2C97E08CB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F940-3FED-4105-A6F0-5FD83F2985D2}"/>
              </a:ext>
            </a:extLst>
          </p:cNvPr>
          <p:cNvSpPr>
            <a:spLocks noGrp="1"/>
          </p:cNvSpPr>
          <p:nvPr>
            <p:ph type="title"/>
          </p:nvPr>
        </p:nvSpPr>
        <p:spPr/>
        <p:txBody>
          <a:bodyPr/>
          <a:lstStyle/>
          <a:p>
            <a:r>
              <a:rPr lang="en-US" dirty="0"/>
              <a:t>Late Policy</a:t>
            </a:r>
          </a:p>
        </p:txBody>
      </p:sp>
      <p:sp>
        <p:nvSpPr>
          <p:cNvPr id="4" name="Content Placeholder 3">
            <a:extLst>
              <a:ext uri="{FF2B5EF4-FFF2-40B4-BE49-F238E27FC236}">
                <a16:creationId xmlns:a16="http://schemas.microsoft.com/office/drawing/2014/main" id="{71E57620-8198-39D4-3EF6-3E68C4DCE941}"/>
              </a:ext>
            </a:extLst>
          </p:cNvPr>
          <p:cNvSpPr>
            <a:spLocks noGrp="1"/>
          </p:cNvSpPr>
          <p:nvPr>
            <p:ph idx="1"/>
          </p:nvPr>
        </p:nvSpPr>
        <p:spPr/>
        <p:txBody>
          <a:bodyPr anchor="t">
            <a:noAutofit/>
          </a:bodyPr>
          <a:lstStyle/>
          <a:p>
            <a:pPr marL="0" indent="0">
              <a:spcBef>
                <a:spcPts val="0"/>
              </a:spcBef>
              <a:buNone/>
            </a:pPr>
            <a:r>
              <a:rPr lang="en-US" sz="2000" dirty="0"/>
              <a:t>We develop skills through practice and assignments build on one another </a:t>
            </a:r>
            <a:r>
              <a:rPr lang="en-US" sz="2000" b="1" dirty="0"/>
              <a:t>AND</a:t>
            </a:r>
            <a:r>
              <a:rPr lang="en-US" sz="2000" dirty="0"/>
              <a:t> life happens. </a:t>
            </a:r>
          </a:p>
          <a:p>
            <a:pPr>
              <a:spcBef>
                <a:spcPts val="0"/>
              </a:spcBef>
            </a:pPr>
            <a:r>
              <a:rPr lang="en-US" sz="2000" dirty="0"/>
              <a:t>You have unlimited extensions in this class</a:t>
            </a:r>
          </a:p>
          <a:p>
            <a:pPr>
              <a:spcBef>
                <a:spcPts val="0"/>
              </a:spcBef>
            </a:pPr>
            <a:r>
              <a:rPr lang="en-US" sz="2000" dirty="0"/>
              <a:t>Extensions must be requested before assignment due date</a:t>
            </a:r>
          </a:p>
          <a:p>
            <a:pPr>
              <a:spcBef>
                <a:spcPts val="0"/>
              </a:spcBef>
            </a:pPr>
            <a:r>
              <a:rPr lang="en-US" sz="2000" dirty="0"/>
              <a:t>For an extension, submit a file with:</a:t>
            </a:r>
          </a:p>
          <a:p>
            <a:pPr lvl="1">
              <a:spcBef>
                <a:spcPts val="0"/>
              </a:spcBef>
            </a:pPr>
            <a:r>
              <a:rPr lang="en-US" sz="2000" dirty="0"/>
              <a:t>Your name (and group members' names)</a:t>
            </a:r>
          </a:p>
          <a:p>
            <a:pPr lvl="1">
              <a:spcBef>
                <a:spcPts val="0"/>
              </a:spcBef>
            </a:pPr>
            <a:r>
              <a:rPr lang="en-US" sz="2000" dirty="0"/>
              <a:t>Assignment number and original due date</a:t>
            </a:r>
          </a:p>
          <a:p>
            <a:pPr lvl="1">
              <a:spcBef>
                <a:spcPts val="0"/>
              </a:spcBef>
            </a:pPr>
            <a:r>
              <a:rPr lang="en-US" sz="2000" dirty="0"/>
              <a:t>Duration of extension and new due date</a:t>
            </a:r>
          </a:p>
          <a:p>
            <a:pPr lvl="1">
              <a:spcBef>
                <a:spcPts val="0"/>
              </a:spcBef>
            </a:pPr>
            <a:r>
              <a:rPr lang="en-US" sz="2000" dirty="0"/>
              <a:t>Review of any prior extension requests</a:t>
            </a:r>
          </a:p>
          <a:p>
            <a:pPr lvl="1">
              <a:spcBef>
                <a:spcPts val="0"/>
              </a:spcBef>
            </a:pPr>
            <a:r>
              <a:rPr lang="en-US" sz="2000" dirty="0"/>
              <a:t>Ex.</a:t>
            </a:r>
          </a:p>
          <a:p>
            <a:pPr marL="324000" lvl="1" indent="0">
              <a:spcBef>
                <a:spcPts val="0"/>
              </a:spcBef>
              <a:buNone/>
            </a:pPr>
            <a:endParaRPr lang="en-US" sz="2000" dirty="0"/>
          </a:p>
          <a:p>
            <a:pPr lvl="1">
              <a:spcBef>
                <a:spcPts val="0"/>
              </a:spcBef>
            </a:pPr>
            <a:endParaRPr lang="en-US" sz="2000" dirty="0"/>
          </a:p>
          <a:p>
            <a:pPr>
              <a:spcBef>
                <a:spcPts val="0"/>
              </a:spcBef>
            </a:pPr>
            <a:r>
              <a:rPr lang="en-US" sz="2000" dirty="0"/>
              <a:t>Late work receives lowest priority for grading   </a:t>
            </a:r>
          </a:p>
        </p:txBody>
      </p:sp>
      <p:pic>
        <p:nvPicPr>
          <p:cNvPr id="7" name="Picture 6" descr="A white rectangular box with black text&#10;&#10;AI-generated content may be incorrect.">
            <a:extLst>
              <a:ext uri="{FF2B5EF4-FFF2-40B4-BE49-F238E27FC236}">
                <a16:creationId xmlns:a16="http://schemas.microsoft.com/office/drawing/2014/main" id="{FA65B79A-A34E-AF31-A338-A8CFBE7EFE66}"/>
              </a:ext>
            </a:extLst>
          </p:cNvPr>
          <p:cNvPicPr>
            <a:picLocks noChangeAspect="1"/>
          </p:cNvPicPr>
          <p:nvPr/>
        </p:nvPicPr>
        <p:blipFill>
          <a:blip r:embed="rId2"/>
          <a:stretch>
            <a:fillRect/>
          </a:stretch>
        </p:blipFill>
        <p:spPr>
          <a:xfrm>
            <a:off x="1806186" y="5216433"/>
            <a:ext cx="5469825" cy="1267022"/>
          </a:xfrm>
          <a:prstGeom prst="rect">
            <a:avLst/>
          </a:prstGeom>
        </p:spPr>
      </p:pic>
    </p:spTree>
    <p:extLst>
      <p:ext uri="{BB962C8B-B14F-4D97-AF65-F5344CB8AC3E}">
        <p14:creationId xmlns:p14="http://schemas.microsoft.com/office/powerpoint/2010/main" val="280674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7A1E8-87E8-1F4A-5CCE-3D6B864023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C9E35-D6A3-DE41-7D65-95439D5B0500}"/>
              </a:ext>
            </a:extLst>
          </p:cNvPr>
          <p:cNvSpPr>
            <a:spLocks noGrp="1"/>
          </p:cNvSpPr>
          <p:nvPr>
            <p:ph type="title"/>
          </p:nvPr>
        </p:nvSpPr>
        <p:spPr/>
        <p:txBody>
          <a:bodyPr/>
          <a:lstStyle/>
          <a:p>
            <a:r>
              <a:rPr lang="en-US" dirty="0"/>
              <a:t>Revise and resubmit</a:t>
            </a:r>
          </a:p>
        </p:txBody>
      </p:sp>
      <p:sp>
        <p:nvSpPr>
          <p:cNvPr id="4" name="Content Placeholder 3">
            <a:extLst>
              <a:ext uri="{FF2B5EF4-FFF2-40B4-BE49-F238E27FC236}">
                <a16:creationId xmlns:a16="http://schemas.microsoft.com/office/drawing/2014/main" id="{DF3740A5-6B4D-97C1-98F2-882E3944B3AF}"/>
              </a:ext>
            </a:extLst>
          </p:cNvPr>
          <p:cNvSpPr>
            <a:spLocks noGrp="1"/>
          </p:cNvSpPr>
          <p:nvPr>
            <p:ph idx="1"/>
          </p:nvPr>
        </p:nvSpPr>
        <p:spPr/>
        <p:txBody>
          <a:bodyPr anchor="t">
            <a:noAutofit/>
          </a:bodyPr>
          <a:lstStyle/>
          <a:p>
            <a:pPr marL="0" indent="0">
              <a:spcBef>
                <a:spcPts val="0"/>
              </a:spcBef>
              <a:buNone/>
            </a:pPr>
            <a:r>
              <a:rPr lang="en-US" sz="2000" dirty="0"/>
              <a:t>We develop skills through repeated practice and learn from mistakes. </a:t>
            </a:r>
          </a:p>
          <a:p>
            <a:pPr marL="0" indent="0">
              <a:spcBef>
                <a:spcPts val="0"/>
              </a:spcBef>
              <a:buNone/>
            </a:pPr>
            <a:endParaRPr lang="en-US" sz="2000" dirty="0"/>
          </a:p>
          <a:p>
            <a:pPr>
              <a:spcBef>
                <a:spcPts val="0"/>
              </a:spcBef>
            </a:pPr>
            <a:r>
              <a:rPr lang="en-US" sz="2000" dirty="0"/>
              <a:t>You have unlimited revise and resubmits in this class</a:t>
            </a:r>
          </a:p>
          <a:p>
            <a:pPr>
              <a:spcBef>
                <a:spcPts val="0"/>
              </a:spcBef>
            </a:pPr>
            <a:r>
              <a:rPr lang="en-US" sz="2000" dirty="0"/>
              <a:t>You cannot revise and resubmit an assignment on which you earned a 0</a:t>
            </a:r>
          </a:p>
          <a:p>
            <a:pPr>
              <a:spcBef>
                <a:spcPts val="0"/>
              </a:spcBef>
            </a:pPr>
            <a:r>
              <a:rPr lang="en-US" sz="2000" b="1" dirty="0"/>
              <a:t>Your resubmission must include a changelog </a:t>
            </a:r>
          </a:p>
          <a:p>
            <a:pPr lvl="1">
              <a:spcBef>
                <a:spcPts val="0"/>
              </a:spcBef>
            </a:pPr>
            <a:r>
              <a:rPr lang="en-US" sz="1800" dirty="0"/>
              <a:t>resubmits that do not include a changelog will not be graded</a:t>
            </a:r>
          </a:p>
          <a:p>
            <a:pPr>
              <a:spcBef>
                <a:spcPts val="0"/>
              </a:spcBef>
            </a:pPr>
            <a:r>
              <a:rPr lang="en-US" sz="2000" dirty="0"/>
              <a:t>Highest grade will prevail  </a:t>
            </a:r>
          </a:p>
          <a:p>
            <a:pPr>
              <a:spcBef>
                <a:spcPts val="0"/>
              </a:spcBef>
            </a:pPr>
            <a:r>
              <a:rPr lang="en-US" sz="2000" dirty="0"/>
              <a:t>Resubmitted work receives lowest priority for grading   </a:t>
            </a:r>
          </a:p>
        </p:txBody>
      </p:sp>
    </p:spTree>
    <p:extLst>
      <p:ext uri="{BB962C8B-B14F-4D97-AF65-F5344CB8AC3E}">
        <p14:creationId xmlns:p14="http://schemas.microsoft.com/office/powerpoint/2010/main" val="441525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FB147-9D0F-56C5-331C-2766E0CB7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77D08-B7A1-7EE1-EC25-AADE827A832A}"/>
              </a:ext>
            </a:extLst>
          </p:cNvPr>
          <p:cNvSpPr>
            <a:spLocks noGrp="1"/>
          </p:cNvSpPr>
          <p:nvPr>
            <p:ph type="title"/>
          </p:nvPr>
        </p:nvSpPr>
        <p:spPr/>
        <p:txBody>
          <a:bodyPr/>
          <a:lstStyle/>
          <a:p>
            <a:r>
              <a:rPr lang="en-US" dirty="0"/>
              <a:t>Comfy classroom</a:t>
            </a:r>
          </a:p>
        </p:txBody>
      </p:sp>
      <p:sp>
        <p:nvSpPr>
          <p:cNvPr id="4" name="Content Placeholder 3">
            <a:extLst>
              <a:ext uri="{FF2B5EF4-FFF2-40B4-BE49-F238E27FC236}">
                <a16:creationId xmlns:a16="http://schemas.microsoft.com/office/drawing/2014/main" id="{B07D75AB-E1B6-FBED-CF0E-B69BD1E5FCF5}"/>
              </a:ext>
            </a:extLst>
          </p:cNvPr>
          <p:cNvSpPr>
            <a:spLocks noGrp="1"/>
          </p:cNvSpPr>
          <p:nvPr>
            <p:ph idx="1"/>
          </p:nvPr>
        </p:nvSpPr>
        <p:spPr/>
        <p:txBody>
          <a:bodyPr anchor="t">
            <a:noAutofit/>
          </a:bodyPr>
          <a:lstStyle/>
          <a:p>
            <a:pPr>
              <a:spcBef>
                <a:spcPts val="0"/>
              </a:spcBef>
            </a:pPr>
            <a:r>
              <a:rPr lang="en-US" sz="2000" dirty="0"/>
              <a:t>Need to stand up and leave for a minutes? Do it. </a:t>
            </a:r>
          </a:p>
          <a:p>
            <a:pPr>
              <a:spcBef>
                <a:spcPts val="0"/>
              </a:spcBef>
            </a:pPr>
            <a:r>
              <a:rPr lang="en-US" sz="2000" dirty="0"/>
              <a:t>Want to sit somewhere other than a chair? Go for it.</a:t>
            </a:r>
          </a:p>
          <a:p>
            <a:pPr>
              <a:spcBef>
                <a:spcPts val="0"/>
              </a:spcBef>
            </a:pPr>
            <a:r>
              <a:rPr lang="en-US" sz="2000" dirty="0"/>
              <a:t>Have a concentration aid? Use it.</a:t>
            </a:r>
          </a:p>
          <a:p>
            <a:pPr>
              <a:spcBef>
                <a:spcPts val="0"/>
              </a:spcBef>
            </a:pPr>
            <a:r>
              <a:rPr lang="en-US" sz="2000" dirty="0"/>
              <a:t>Hungry? Thirsty? Eat and drink (be careful of spills!). </a:t>
            </a:r>
          </a:p>
          <a:p>
            <a:pPr>
              <a:spcBef>
                <a:spcPts val="0"/>
              </a:spcBef>
            </a:pPr>
            <a:r>
              <a:rPr lang="en-US" sz="2000" dirty="0"/>
              <a:t>Have kids and no childcare? Bring your kids.  </a:t>
            </a:r>
          </a:p>
          <a:p>
            <a:pPr>
              <a:spcBef>
                <a:spcPts val="0"/>
              </a:spcBef>
            </a:pPr>
            <a:endParaRPr lang="en-US" sz="2000" dirty="0"/>
          </a:p>
          <a:p>
            <a:pPr>
              <a:spcBef>
                <a:spcPts val="0"/>
              </a:spcBef>
            </a:pPr>
            <a:r>
              <a:rPr lang="en-US" sz="2000" dirty="0"/>
              <a:t>Do what you need to do to learn, just be respectful of other learners. </a:t>
            </a:r>
          </a:p>
        </p:txBody>
      </p:sp>
    </p:spTree>
    <p:extLst>
      <p:ext uri="{BB962C8B-B14F-4D97-AF65-F5344CB8AC3E}">
        <p14:creationId xmlns:p14="http://schemas.microsoft.com/office/powerpoint/2010/main" val="1986111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7CE62-8403-EE28-52A0-B66DEB778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877A9-1720-BBA2-AA37-FAF2CC739CC2}"/>
              </a:ext>
            </a:extLst>
          </p:cNvPr>
          <p:cNvSpPr>
            <a:spLocks noGrp="1"/>
          </p:cNvSpPr>
          <p:nvPr>
            <p:ph type="title"/>
          </p:nvPr>
        </p:nvSpPr>
        <p:spPr/>
        <p:txBody>
          <a:bodyPr/>
          <a:lstStyle/>
          <a:p>
            <a:r>
              <a:rPr lang="en-US" dirty="0"/>
              <a:t>Communication</a:t>
            </a:r>
          </a:p>
        </p:txBody>
      </p:sp>
      <p:sp>
        <p:nvSpPr>
          <p:cNvPr id="4" name="Content Placeholder 3">
            <a:extLst>
              <a:ext uri="{FF2B5EF4-FFF2-40B4-BE49-F238E27FC236}">
                <a16:creationId xmlns:a16="http://schemas.microsoft.com/office/drawing/2014/main" id="{B517FA25-420E-CD4D-BFE0-813FE1FA350E}"/>
              </a:ext>
            </a:extLst>
          </p:cNvPr>
          <p:cNvSpPr>
            <a:spLocks noGrp="1"/>
          </p:cNvSpPr>
          <p:nvPr>
            <p:ph idx="1"/>
          </p:nvPr>
        </p:nvSpPr>
        <p:spPr/>
        <p:txBody>
          <a:bodyPr anchor="t">
            <a:noAutofit/>
          </a:bodyPr>
          <a:lstStyle/>
          <a:p>
            <a:pPr>
              <a:spcBef>
                <a:spcPts val="0"/>
              </a:spcBef>
            </a:pPr>
            <a:r>
              <a:rPr lang="en-US" sz="2000" dirty="0"/>
              <a:t>All communication will occur via Slack (if you email me I will likely not respond)</a:t>
            </a:r>
          </a:p>
          <a:p>
            <a:pPr>
              <a:spcBef>
                <a:spcPts val="0"/>
              </a:spcBef>
            </a:pPr>
            <a:r>
              <a:rPr lang="en-US" sz="2000" dirty="0"/>
              <a:t>Ask questions in the #questions channel</a:t>
            </a:r>
          </a:p>
          <a:p>
            <a:pPr>
              <a:spcBef>
                <a:spcPts val="0"/>
              </a:spcBef>
            </a:pPr>
            <a:r>
              <a:rPr lang="en-US" sz="2000" dirty="0"/>
              <a:t>Check for announcements etc. in the #general channel</a:t>
            </a:r>
          </a:p>
          <a:p>
            <a:pPr>
              <a:spcBef>
                <a:spcPts val="0"/>
              </a:spcBef>
            </a:pPr>
            <a:r>
              <a:rPr lang="en-US" sz="2000" dirty="0"/>
              <a:t>DM for specific-to-you questions</a:t>
            </a:r>
          </a:p>
        </p:txBody>
      </p:sp>
    </p:spTree>
    <p:extLst>
      <p:ext uri="{BB962C8B-B14F-4D97-AF65-F5344CB8AC3E}">
        <p14:creationId xmlns:p14="http://schemas.microsoft.com/office/powerpoint/2010/main" val="2687080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7AFB6-316D-080D-A196-7343E3948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DCB41-B5BD-F801-57AE-903C6DDFC9B9}"/>
              </a:ext>
            </a:extLst>
          </p:cNvPr>
          <p:cNvSpPr>
            <a:spLocks noGrp="1"/>
          </p:cNvSpPr>
          <p:nvPr>
            <p:ph type="title"/>
          </p:nvPr>
        </p:nvSpPr>
        <p:spPr/>
        <p:txBody>
          <a:bodyPr/>
          <a:lstStyle/>
          <a:p>
            <a:r>
              <a:rPr lang="en-US" dirty="0"/>
              <a:t>Academic integrity</a:t>
            </a:r>
          </a:p>
        </p:txBody>
      </p:sp>
      <p:sp>
        <p:nvSpPr>
          <p:cNvPr id="4" name="Content Placeholder 3">
            <a:extLst>
              <a:ext uri="{FF2B5EF4-FFF2-40B4-BE49-F238E27FC236}">
                <a16:creationId xmlns:a16="http://schemas.microsoft.com/office/drawing/2014/main" id="{50055241-F016-7EBF-F600-1E90553251C1}"/>
              </a:ext>
            </a:extLst>
          </p:cNvPr>
          <p:cNvSpPr>
            <a:spLocks noGrp="1"/>
          </p:cNvSpPr>
          <p:nvPr>
            <p:ph idx="1"/>
          </p:nvPr>
        </p:nvSpPr>
        <p:spPr/>
        <p:txBody>
          <a:bodyPr anchor="t">
            <a:noAutofit/>
          </a:bodyPr>
          <a:lstStyle/>
          <a:p>
            <a:pPr>
              <a:spcBef>
                <a:spcPts val="0"/>
              </a:spcBef>
            </a:pPr>
            <a:r>
              <a:rPr lang="en-US" sz="2000" dirty="0"/>
              <a:t>Generative AI can be a useful learning tool, however </a:t>
            </a:r>
            <a:r>
              <a:rPr lang="en-US" sz="2000" b="1" dirty="0"/>
              <a:t>using gen AI to do the intellectual work of your assignments</a:t>
            </a:r>
            <a:r>
              <a:rPr lang="en-US" sz="2000" dirty="0"/>
              <a:t>:</a:t>
            </a:r>
          </a:p>
          <a:p>
            <a:pPr>
              <a:spcBef>
                <a:spcPts val="0"/>
              </a:spcBef>
            </a:pPr>
            <a:endParaRPr lang="en-US" sz="2000" dirty="0"/>
          </a:p>
          <a:p>
            <a:pPr marL="781200" lvl="1" indent="-457200">
              <a:spcBef>
                <a:spcPts val="0"/>
              </a:spcBef>
              <a:buFont typeface="+mj-lt"/>
              <a:buAutoNum type="arabicPeriod"/>
            </a:pPr>
            <a:r>
              <a:rPr lang="en-US" sz="2000" dirty="0"/>
              <a:t>Violates the academic integrity policy of this course (see course overview for details)</a:t>
            </a:r>
          </a:p>
          <a:p>
            <a:pPr marL="781200" lvl="1" indent="-457200">
              <a:spcBef>
                <a:spcPts val="0"/>
              </a:spcBef>
              <a:buFont typeface="+mj-lt"/>
              <a:buAutoNum type="arabicPeriod"/>
            </a:pPr>
            <a:r>
              <a:rPr lang="en-US" sz="2000" dirty="0"/>
              <a:t>Will negatively impact your learning </a:t>
            </a:r>
          </a:p>
          <a:p>
            <a:pPr marL="781200" lvl="1" indent="-457200">
              <a:spcBef>
                <a:spcPts val="0"/>
              </a:spcBef>
              <a:buFont typeface="+mj-lt"/>
              <a:buAutoNum type="arabicPeriod"/>
            </a:pPr>
            <a:r>
              <a:rPr lang="en-US" sz="2000" dirty="0"/>
              <a:t>Is not going to result in an A (trust me, at this point gen AI is not good at visual analytics)</a:t>
            </a:r>
          </a:p>
        </p:txBody>
      </p:sp>
    </p:spTree>
    <p:extLst>
      <p:ext uri="{BB962C8B-B14F-4D97-AF65-F5344CB8AC3E}">
        <p14:creationId xmlns:p14="http://schemas.microsoft.com/office/powerpoint/2010/main" val="347365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967A8-45F7-C2A6-46BE-06A88CF990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316E96-59E0-5E77-4FD0-CF8F60DC0D2F}"/>
              </a:ext>
            </a:extLst>
          </p:cNvPr>
          <p:cNvSpPr>
            <a:spLocks noGrp="1"/>
          </p:cNvSpPr>
          <p:nvPr>
            <p:ph type="title"/>
          </p:nvPr>
        </p:nvSpPr>
        <p:spPr/>
        <p:txBody>
          <a:bodyPr/>
          <a:lstStyle/>
          <a:p>
            <a:r>
              <a:rPr lang="en-US" dirty="0"/>
              <a:t>What I expect from you</a:t>
            </a:r>
          </a:p>
        </p:txBody>
      </p:sp>
      <p:sp>
        <p:nvSpPr>
          <p:cNvPr id="4" name="Content Placeholder 3">
            <a:extLst>
              <a:ext uri="{FF2B5EF4-FFF2-40B4-BE49-F238E27FC236}">
                <a16:creationId xmlns:a16="http://schemas.microsoft.com/office/drawing/2014/main" id="{E18DC41A-B6B2-B893-EAF9-7C7258329CE3}"/>
              </a:ext>
            </a:extLst>
          </p:cNvPr>
          <p:cNvSpPr>
            <a:spLocks noGrp="1"/>
          </p:cNvSpPr>
          <p:nvPr>
            <p:ph idx="1"/>
          </p:nvPr>
        </p:nvSpPr>
        <p:spPr/>
        <p:txBody>
          <a:bodyPr anchor="t">
            <a:noAutofit/>
          </a:bodyPr>
          <a:lstStyle/>
          <a:p>
            <a:pPr>
              <a:spcBef>
                <a:spcPts val="0"/>
              </a:spcBef>
            </a:pPr>
            <a:r>
              <a:rPr lang="en-US" sz="2200" dirty="0"/>
              <a:t>You like to be challenged and are excited about “figuring stuff out”</a:t>
            </a:r>
          </a:p>
          <a:p>
            <a:pPr>
              <a:spcBef>
                <a:spcPts val="0"/>
              </a:spcBef>
            </a:pPr>
            <a:r>
              <a:rPr lang="en-US" sz="2200" dirty="0"/>
              <a:t>You understand that temporary discomfort is part of learning</a:t>
            </a:r>
          </a:p>
          <a:p>
            <a:pPr>
              <a:spcBef>
                <a:spcPts val="0"/>
              </a:spcBef>
            </a:pPr>
            <a:r>
              <a:rPr lang="en-US" sz="2200" dirty="0"/>
              <a:t>You are willing to get comfortable asking questions and sharing your ideas </a:t>
            </a:r>
          </a:p>
          <a:p>
            <a:pPr>
              <a:spcBef>
                <a:spcPts val="0"/>
              </a:spcBef>
            </a:pPr>
            <a:r>
              <a:rPr lang="en-US" sz="2200" dirty="0"/>
              <a:t>You are dedicated to being part of a community of learners </a:t>
            </a:r>
          </a:p>
        </p:txBody>
      </p:sp>
    </p:spTree>
    <p:extLst>
      <p:ext uri="{BB962C8B-B14F-4D97-AF65-F5344CB8AC3E}">
        <p14:creationId xmlns:p14="http://schemas.microsoft.com/office/powerpoint/2010/main" val="1566181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1EBC5-9E10-68C5-6BCE-5447A978C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B14D-92DA-6A69-5D43-3BA24ACAE332}"/>
              </a:ext>
            </a:extLst>
          </p:cNvPr>
          <p:cNvSpPr>
            <a:spLocks noGrp="1"/>
          </p:cNvSpPr>
          <p:nvPr>
            <p:ph type="title"/>
          </p:nvPr>
        </p:nvSpPr>
        <p:spPr/>
        <p:txBody>
          <a:bodyPr/>
          <a:lstStyle/>
          <a:p>
            <a:r>
              <a:rPr lang="en-US" dirty="0"/>
              <a:t>What you can expect from me</a:t>
            </a:r>
          </a:p>
        </p:txBody>
      </p:sp>
      <p:sp>
        <p:nvSpPr>
          <p:cNvPr id="4" name="Content Placeholder 3">
            <a:extLst>
              <a:ext uri="{FF2B5EF4-FFF2-40B4-BE49-F238E27FC236}">
                <a16:creationId xmlns:a16="http://schemas.microsoft.com/office/drawing/2014/main" id="{D47AD27C-D95C-CB07-6BB3-BA4ACE7DD26C}"/>
              </a:ext>
            </a:extLst>
          </p:cNvPr>
          <p:cNvSpPr>
            <a:spLocks noGrp="1"/>
          </p:cNvSpPr>
          <p:nvPr>
            <p:ph idx="1"/>
          </p:nvPr>
        </p:nvSpPr>
        <p:spPr/>
        <p:txBody>
          <a:bodyPr anchor="t">
            <a:noAutofit/>
          </a:bodyPr>
          <a:lstStyle/>
          <a:p>
            <a:pPr>
              <a:spcBef>
                <a:spcPts val="0"/>
              </a:spcBef>
            </a:pPr>
            <a:r>
              <a:rPr lang="en-US" sz="2200" dirty="0"/>
              <a:t>I see class as a collaboration</a:t>
            </a:r>
          </a:p>
          <a:p>
            <a:pPr>
              <a:spcBef>
                <a:spcPts val="0"/>
              </a:spcBef>
            </a:pPr>
            <a:r>
              <a:rPr lang="en-US" sz="2200" dirty="0"/>
              <a:t>I am happy to add/change topics (as possible)</a:t>
            </a:r>
          </a:p>
          <a:p>
            <a:pPr>
              <a:spcBef>
                <a:spcPts val="0"/>
              </a:spcBef>
            </a:pPr>
            <a:r>
              <a:rPr lang="en-US" sz="2200" dirty="0"/>
              <a:t>I want to make adjustments (as possible) to accommodate everyone</a:t>
            </a:r>
          </a:p>
          <a:p>
            <a:pPr>
              <a:spcBef>
                <a:spcPts val="0"/>
              </a:spcBef>
            </a:pPr>
            <a:r>
              <a:rPr lang="en-US" sz="2200" dirty="0"/>
              <a:t>My number one goal is to see all of you succeed, and I believe that you each have what it takes to do so</a:t>
            </a:r>
          </a:p>
        </p:txBody>
      </p:sp>
    </p:spTree>
    <p:extLst>
      <p:ext uri="{BB962C8B-B14F-4D97-AF65-F5344CB8AC3E}">
        <p14:creationId xmlns:p14="http://schemas.microsoft.com/office/powerpoint/2010/main" val="147094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7F4C0-F5C3-2989-EA57-3BC3DA2B0A1B}"/>
              </a:ext>
            </a:extLst>
          </p:cNvPr>
          <p:cNvSpPr>
            <a:spLocks noGrp="1"/>
          </p:cNvSpPr>
          <p:nvPr>
            <p:ph type="title"/>
          </p:nvPr>
        </p:nvSpPr>
        <p:spPr/>
        <p:txBody>
          <a:bodyPr/>
          <a:lstStyle/>
          <a:p>
            <a:r>
              <a:rPr lang="en-US" dirty="0"/>
              <a:t>Who am I?</a:t>
            </a:r>
          </a:p>
        </p:txBody>
      </p:sp>
      <p:pic>
        <p:nvPicPr>
          <p:cNvPr id="4" name="Content Placeholder 4" descr="Run outline">
            <a:extLst>
              <a:ext uri="{FF2B5EF4-FFF2-40B4-BE49-F238E27FC236}">
                <a16:creationId xmlns:a16="http://schemas.microsoft.com/office/drawing/2014/main" id="{11C46617-13AD-321F-AE88-87FFFE5E44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099" y="2624657"/>
            <a:ext cx="1443039" cy="1443039"/>
          </a:xfrm>
          <a:prstGeom prst="rect">
            <a:avLst/>
          </a:prstGeom>
        </p:spPr>
      </p:pic>
      <p:pic>
        <p:nvPicPr>
          <p:cNvPr id="5" name="Graphic 4" descr="Deciduous tree outline">
            <a:extLst>
              <a:ext uri="{FF2B5EF4-FFF2-40B4-BE49-F238E27FC236}">
                <a16:creationId xmlns:a16="http://schemas.microsoft.com/office/drawing/2014/main" id="{B40E9E86-5724-C915-35A6-057CC7D0F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36317" y="3268027"/>
            <a:ext cx="1443039" cy="1443039"/>
          </a:xfrm>
          <a:prstGeom prst="rect">
            <a:avLst/>
          </a:prstGeom>
        </p:spPr>
      </p:pic>
      <p:pic>
        <p:nvPicPr>
          <p:cNvPr id="6" name="Graphic 5" descr="Rolling Pin outline">
            <a:extLst>
              <a:ext uri="{FF2B5EF4-FFF2-40B4-BE49-F238E27FC236}">
                <a16:creationId xmlns:a16="http://schemas.microsoft.com/office/drawing/2014/main" id="{61A198E0-DF24-0B3F-9057-068B55CA13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764" y="4078385"/>
            <a:ext cx="1443039" cy="1443039"/>
          </a:xfrm>
          <a:prstGeom prst="rect">
            <a:avLst/>
          </a:prstGeom>
        </p:spPr>
      </p:pic>
      <p:pic>
        <p:nvPicPr>
          <p:cNvPr id="7" name="Graphic 6" descr="Computer outline">
            <a:extLst>
              <a:ext uri="{FF2B5EF4-FFF2-40B4-BE49-F238E27FC236}">
                <a16:creationId xmlns:a16="http://schemas.microsoft.com/office/drawing/2014/main" id="{4901C11C-646A-8374-9EB3-DB1ACA4A35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7426" y="2423591"/>
            <a:ext cx="1528359" cy="1528359"/>
          </a:xfrm>
          <a:prstGeom prst="rect">
            <a:avLst/>
          </a:prstGeom>
        </p:spPr>
      </p:pic>
      <p:pic>
        <p:nvPicPr>
          <p:cNvPr id="8" name="Graphic 7" descr="Diploma roll outline">
            <a:extLst>
              <a:ext uri="{FF2B5EF4-FFF2-40B4-BE49-F238E27FC236}">
                <a16:creationId xmlns:a16="http://schemas.microsoft.com/office/drawing/2014/main" id="{C3A759CB-470D-9C8F-4FF5-3116473B7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5864251" y="2963298"/>
            <a:ext cx="1967141" cy="1967141"/>
          </a:xfrm>
          <a:prstGeom prst="rect">
            <a:avLst/>
          </a:prstGeom>
        </p:spPr>
      </p:pic>
      <p:sp>
        <p:nvSpPr>
          <p:cNvPr id="9" name="TextBox 8">
            <a:extLst>
              <a:ext uri="{FF2B5EF4-FFF2-40B4-BE49-F238E27FC236}">
                <a16:creationId xmlns:a16="http://schemas.microsoft.com/office/drawing/2014/main" id="{41D209B8-B20E-4CB4-ABC5-FA2EB3E35542}"/>
              </a:ext>
            </a:extLst>
          </p:cNvPr>
          <p:cNvSpPr txBox="1"/>
          <p:nvPr/>
        </p:nvSpPr>
        <p:spPr>
          <a:xfrm rot="18974100">
            <a:off x="6503765" y="3545185"/>
            <a:ext cx="478464" cy="369332"/>
          </a:xfrm>
          <a:prstGeom prst="rect">
            <a:avLst/>
          </a:prstGeom>
          <a:noFill/>
        </p:spPr>
        <p:txBody>
          <a:bodyPr wrap="none" rtlCol="0">
            <a:spAutoFit/>
          </a:bodyPr>
          <a:lstStyle/>
          <a:p>
            <a:r>
              <a:rPr lang="en-US" b="1" dirty="0"/>
              <a:t>Dr.</a:t>
            </a:r>
          </a:p>
        </p:txBody>
      </p:sp>
      <p:pic>
        <p:nvPicPr>
          <p:cNvPr id="10" name="Graphic 9" descr="Periodic Graph outline">
            <a:extLst>
              <a:ext uri="{FF2B5EF4-FFF2-40B4-BE49-F238E27FC236}">
                <a16:creationId xmlns:a16="http://schemas.microsoft.com/office/drawing/2014/main" id="{EC4C26AB-CDA0-7A05-BFB4-86CD77D209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95418" y="4667355"/>
            <a:ext cx="914400" cy="914400"/>
          </a:xfrm>
          <a:prstGeom prst="rect">
            <a:avLst/>
          </a:prstGeom>
        </p:spPr>
      </p:pic>
      <p:pic>
        <p:nvPicPr>
          <p:cNvPr id="11" name="Graphic 10" descr="Scatterplot outline">
            <a:extLst>
              <a:ext uri="{FF2B5EF4-FFF2-40B4-BE49-F238E27FC236}">
                <a16:creationId xmlns:a16="http://schemas.microsoft.com/office/drawing/2014/main" id="{FEA11148-65B5-AFE2-0388-49EB1728C2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22406" y="4667355"/>
            <a:ext cx="914400" cy="914400"/>
          </a:xfrm>
          <a:prstGeom prst="rect">
            <a:avLst/>
          </a:prstGeom>
        </p:spPr>
      </p:pic>
      <p:pic>
        <p:nvPicPr>
          <p:cNvPr id="12" name="Graphic 11" descr="Bar chart outline">
            <a:extLst>
              <a:ext uri="{FF2B5EF4-FFF2-40B4-BE49-F238E27FC236}">
                <a16:creationId xmlns:a16="http://schemas.microsoft.com/office/drawing/2014/main" id="{A66990BB-278B-430C-226D-D2358871A5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56863" y="4667355"/>
            <a:ext cx="914400" cy="914400"/>
          </a:xfrm>
          <a:prstGeom prst="rect">
            <a:avLst/>
          </a:prstGeom>
        </p:spPr>
      </p:pic>
      <p:pic>
        <p:nvPicPr>
          <p:cNvPr id="13" name="Picture 2" descr="Progress Pride Flag Download - Make Badges">
            <a:extLst>
              <a:ext uri="{FF2B5EF4-FFF2-40B4-BE49-F238E27FC236}">
                <a16:creationId xmlns:a16="http://schemas.microsoft.com/office/drawing/2014/main" id="{A00D991C-CF7C-A516-C23B-E170577F3D65}"/>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10084294" y="4067696"/>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Business Growth outline">
            <a:extLst>
              <a:ext uri="{FF2B5EF4-FFF2-40B4-BE49-F238E27FC236}">
                <a16:creationId xmlns:a16="http://schemas.microsoft.com/office/drawing/2014/main" id="{1F6CA74F-F941-B045-61F9-CF06B57442D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54080" y="3102027"/>
            <a:ext cx="1896798" cy="1896798"/>
          </a:xfrm>
          <a:prstGeom prst="rect">
            <a:avLst/>
          </a:prstGeom>
        </p:spPr>
      </p:pic>
      <p:pic>
        <p:nvPicPr>
          <p:cNvPr id="15" name="Picture 2" descr="Amazon.com : Black Lives Matter Flag 3x5ft Poly : Patio, Lawn &amp; Garden">
            <a:extLst>
              <a:ext uri="{FF2B5EF4-FFF2-40B4-BE49-F238E27FC236}">
                <a16:creationId xmlns:a16="http://schemas.microsoft.com/office/drawing/2014/main" id="{7C6E4E14-2ECB-9084-A58C-17CB1537FE02}"/>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8545089" y="3088575"/>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397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99E9-710C-30FC-1808-9F372905B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CBC60-258D-FE66-1F39-F7944F211A0A}"/>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33CFC822-E7DC-CCC9-C128-C03866AEACE4}"/>
              </a:ext>
            </a:extLst>
          </p:cNvPr>
          <p:cNvSpPr>
            <a:spLocks noGrp="1"/>
          </p:cNvSpPr>
          <p:nvPr>
            <p:ph idx="1"/>
          </p:nvPr>
        </p:nvSpPr>
        <p:spPr/>
        <p:txBody>
          <a:bodyPr anchor="t">
            <a:noAutofit/>
          </a:bodyPr>
          <a:lstStyle/>
          <a:p>
            <a:pPr>
              <a:spcBef>
                <a:spcPts val="0"/>
              </a:spcBef>
            </a:pPr>
            <a:endParaRPr lang="en-US" sz="2200" dirty="0"/>
          </a:p>
        </p:txBody>
      </p:sp>
    </p:spTree>
    <p:extLst>
      <p:ext uri="{BB962C8B-B14F-4D97-AF65-F5344CB8AC3E}">
        <p14:creationId xmlns:p14="http://schemas.microsoft.com/office/powerpoint/2010/main" val="166045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1732-092F-6FD8-97BE-BCC5DCE2935D}"/>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6AEE2898-AF9E-F684-CC0C-DD97B7B0A1CC}"/>
              </a:ext>
            </a:extLst>
          </p:cNvPr>
          <p:cNvSpPr>
            <a:spLocks noGrp="1"/>
          </p:cNvSpPr>
          <p:nvPr>
            <p:ph idx="1"/>
          </p:nvPr>
        </p:nvSpPr>
        <p:spPr/>
        <p:txBody>
          <a:bodyPr>
            <a:noAutofit/>
          </a:bodyPr>
          <a:lstStyle/>
          <a:p>
            <a:r>
              <a:rPr lang="en-US" sz="2400" dirty="0"/>
              <a:t>Form groups of ~3</a:t>
            </a:r>
          </a:p>
          <a:p>
            <a:r>
              <a:rPr lang="en-US" sz="2400" dirty="0"/>
              <a:t>Introduce yourselves</a:t>
            </a:r>
          </a:p>
          <a:p>
            <a:r>
              <a:rPr lang="en-US" sz="2400" dirty="0"/>
              <a:t>Share:</a:t>
            </a:r>
          </a:p>
          <a:p>
            <a:pPr lvl="1"/>
            <a:r>
              <a:rPr lang="en-US" sz="2400" dirty="0"/>
              <a:t>One thing you are excited about learning in this class</a:t>
            </a:r>
          </a:p>
          <a:p>
            <a:pPr lvl="1"/>
            <a:r>
              <a:rPr lang="en-US" sz="2400" dirty="0"/>
              <a:t>One thing that makes you nervous for this class</a:t>
            </a:r>
          </a:p>
          <a:p>
            <a:r>
              <a:rPr lang="en-US" sz="2400" dirty="0"/>
              <a:t>Find:</a:t>
            </a:r>
          </a:p>
          <a:p>
            <a:pPr lvl="1"/>
            <a:r>
              <a:rPr lang="en-US" sz="2400" dirty="0"/>
              <a:t>One thing that the entire group has in common (favorite color? left handed? everyone hates kale?)</a:t>
            </a:r>
          </a:p>
        </p:txBody>
      </p:sp>
    </p:spTree>
    <p:extLst>
      <p:ext uri="{BB962C8B-B14F-4D97-AF65-F5344CB8AC3E}">
        <p14:creationId xmlns:p14="http://schemas.microsoft.com/office/powerpoint/2010/main" val="235634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5B043-6465-8F77-E091-2F0828B8E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38C578-AA7F-2F59-12A7-AAC1C5947DF1}"/>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B0CDC9C4-222A-E1E9-AC4E-7135211D1766}"/>
              </a:ext>
            </a:extLst>
          </p:cNvPr>
          <p:cNvSpPr>
            <a:spLocks noGrp="1"/>
          </p:cNvSpPr>
          <p:nvPr>
            <p:ph idx="1"/>
          </p:nvPr>
        </p:nvSpPr>
        <p:spPr/>
        <p:txBody>
          <a:bodyPr>
            <a:noAutofit/>
          </a:bodyPr>
          <a:lstStyle/>
          <a:p>
            <a:r>
              <a:rPr lang="en-US" sz="2400" dirty="0"/>
              <a:t>Form </a:t>
            </a:r>
            <a:r>
              <a:rPr lang="en-US" sz="2400" b="1" dirty="0">
                <a:effectLst>
                  <a:glow rad="228600">
                    <a:schemeClr val="accent5">
                      <a:satMod val="175000"/>
                      <a:alpha val="40000"/>
                    </a:schemeClr>
                  </a:glow>
                </a:effectLst>
              </a:rPr>
              <a:t>new</a:t>
            </a:r>
            <a:r>
              <a:rPr lang="en-US" sz="2400" dirty="0"/>
              <a:t> groups of ~3</a:t>
            </a:r>
          </a:p>
          <a:p>
            <a:r>
              <a:rPr lang="en-US" sz="2400" dirty="0"/>
              <a:t>Introduce yourselves</a:t>
            </a:r>
          </a:p>
          <a:p>
            <a:r>
              <a:rPr lang="en-US" sz="2400" dirty="0"/>
              <a:t>Share:</a:t>
            </a:r>
          </a:p>
          <a:p>
            <a:pPr lvl="1"/>
            <a:r>
              <a:rPr lang="en-US" sz="2400" dirty="0"/>
              <a:t>One thing you are excited about learning in this class</a:t>
            </a:r>
          </a:p>
          <a:p>
            <a:pPr lvl="1"/>
            <a:r>
              <a:rPr lang="en-US" sz="2400" dirty="0"/>
              <a:t>One thing that makes you nervous for this class</a:t>
            </a:r>
          </a:p>
          <a:p>
            <a:r>
              <a:rPr lang="en-US" sz="2400" dirty="0"/>
              <a:t>Debate:</a:t>
            </a:r>
          </a:p>
          <a:p>
            <a:pPr lvl="1"/>
            <a:r>
              <a:rPr lang="en-US" sz="2400" dirty="0"/>
              <a:t>Would you rather (a) be able to touch a book and instantly read it but retain your current reading memory, OR (b) retain your current reading speed but remember everything you’ve read perfectly forever?</a:t>
            </a:r>
          </a:p>
        </p:txBody>
      </p:sp>
    </p:spTree>
    <p:extLst>
      <p:ext uri="{BB962C8B-B14F-4D97-AF65-F5344CB8AC3E}">
        <p14:creationId xmlns:p14="http://schemas.microsoft.com/office/powerpoint/2010/main" val="23015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451A8-2C9F-A463-E0C8-23E374EF1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A51498-4EB6-FF29-7670-A80FA3FE3A3F}"/>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AC5D5A1D-82CD-AFDB-E293-F7D9A2F12C3B}"/>
              </a:ext>
            </a:extLst>
          </p:cNvPr>
          <p:cNvSpPr>
            <a:spLocks noGrp="1"/>
          </p:cNvSpPr>
          <p:nvPr>
            <p:ph idx="1"/>
          </p:nvPr>
        </p:nvSpPr>
        <p:spPr/>
        <p:txBody>
          <a:bodyPr anchor="t">
            <a:noAutofit/>
          </a:bodyPr>
          <a:lstStyle/>
          <a:p>
            <a:r>
              <a:rPr lang="en-US" sz="2400" dirty="0"/>
              <a:t>What are some non-traditional forms of data?</a:t>
            </a:r>
          </a:p>
        </p:txBody>
      </p:sp>
      <p:pic>
        <p:nvPicPr>
          <p:cNvPr id="8" name="Picture 2" descr="All the Social Media Apps You Should Know in 2021 - eVenzia">
            <a:extLst>
              <a:ext uri="{FF2B5EF4-FFF2-40B4-BE49-F238E27FC236}">
                <a16:creationId xmlns:a16="http://schemas.microsoft.com/office/drawing/2014/main" id="{9E68377A-27E5-A9DB-9F3F-8AF9832283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89" y="2995818"/>
            <a:ext cx="4639027" cy="26094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New York Times Newspaper Back Copies – The New York Times Store">
            <a:extLst>
              <a:ext uri="{FF2B5EF4-FFF2-40B4-BE49-F238E27FC236}">
                <a16:creationId xmlns:a16="http://schemas.microsoft.com/office/drawing/2014/main" id="{365CA580-1446-90D8-7FD7-A4594F784AD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795136" y="3624804"/>
            <a:ext cx="3608922" cy="3608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The 10 best fitness trackers in 2024 - The Verge">
            <a:extLst>
              <a:ext uri="{FF2B5EF4-FFF2-40B4-BE49-F238E27FC236}">
                <a16:creationId xmlns:a16="http://schemas.microsoft.com/office/drawing/2014/main" id="{8C3933B7-650E-0479-79C1-2B7CABE3CE9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07583" y="1742323"/>
            <a:ext cx="4639027" cy="2427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NCIENT EGYPT - 212 OLD BOOKS ON USB - PYRAMIDS GIZA ARCHAEOLOGY  HIEROGLYPHICS">
            <a:extLst>
              <a:ext uri="{FF2B5EF4-FFF2-40B4-BE49-F238E27FC236}">
                <a16:creationId xmlns:a16="http://schemas.microsoft.com/office/drawing/2014/main" id="{7765FD97-7CEC-86E6-A4DE-EFDCFFC47BD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5029520" y="3200155"/>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70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240E-DED1-4117-6FDA-A635F5713C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6FF8B-BE47-61C1-2375-35A32DDFE7FF}"/>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4073B7F4-CED0-4FB1-F3D1-8BF5DD6068C4}"/>
              </a:ext>
            </a:extLst>
          </p:cNvPr>
          <p:cNvSpPr>
            <a:spLocks noGrp="1"/>
          </p:cNvSpPr>
          <p:nvPr>
            <p:ph idx="1"/>
          </p:nvPr>
        </p:nvSpPr>
        <p:spPr/>
        <p:txBody>
          <a:bodyPr anchor="t">
            <a:noAutofit/>
          </a:bodyPr>
          <a:lstStyle/>
          <a:p>
            <a:r>
              <a:rPr lang="en-US" sz="2400" dirty="0"/>
              <a:t>How can we analyze this data? What make analysis hard?</a:t>
            </a:r>
          </a:p>
        </p:txBody>
      </p:sp>
      <p:pic>
        <p:nvPicPr>
          <p:cNvPr id="4" name="Picture 2" descr="All the Social Media Apps You Should Know in 2021 - eVenzia">
            <a:extLst>
              <a:ext uri="{FF2B5EF4-FFF2-40B4-BE49-F238E27FC236}">
                <a16:creationId xmlns:a16="http://schemas.microsoft.com/office/drawing/2014/main" id="{C8789EAC-A6E5-BC1C-AA6A-E7511850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389" y="2995818"/>
            <a:ext cx="4639027" cy="2609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New York Times Newspaper Back Copies – The New York Times Store">
            <a:extLst>
              <a:ext uri="{FF2B5EF4-FFF2-40B4-BE49-F238E27FC236}">
                <a16:creationId xmlns:a16="http://schemas.microsoft.com/office/drawing/2014/main" id="{3635EE33-F463-D422-D82C-15F0A8D5EF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795136" y="3624804"/>
            <a:ext cx="3608922" cy="36089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 10 best fitness trackers in 2024 - The Verge">
            <a:extLst>
              <a:ext uri="{FF2B5EF4-FFF2-40B4-BE49-F238E27FC236}">
                <a16:creationId xmlns:a16="http://schemas.microsoft.com/office/drawing/2014/main" id="{3C90BFF3-9370-5B29-91B0-9F11992D2B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07583" y="1742323"/>
            <a:ext cx="4639027" cy="2427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NCIENT EGYPT - 212 OLD BOOKS ON USB - PYRAMIDS GIZA ARCHAEOLOGY  HIEROGLYPHICS">
            <a:extLst>
              <a:ext uri="{FF2B5EF4-FFF2-40B4-BE49-F238E27FC236}">
                <a16:creationId xmlns:a16="http://schemas.microsoft.com/office/drawing/2014/main" id="{4A71387D-6B8A-7779-8CB3-C18210FCB0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5029520" y="3200155"/>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95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B5D41-19B8-52BD-01B7-7F2905E224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00C92-069C-37FB-4F95-785DF1235696}"/>
              </a:ext>
            </a:extLst>
          </p:cNvPr>
          <p:cNvSpPr>
            <a:spLocks noGrp="1"/>
          </p:cNvSpPr>
          <p:nvPr>
            <p:ph type="title"/>
          </p:nvPr>
        </p:nvSpPr>
        <p:spPr/>
        <p:txBody>
          <a:bodyPr/>
          <a:lstStyle/>
          <a:p>
            <a:r>
              <a:rPr lang="en-US" dirty="0"/>
              <a:t>What is visual analytics?</a:t>
            </a:r>
          </a:p>
        </p:txBody>
      </p:sp>
      <p:sp>
        <p:nvSpPr>
          <p:cNvPr id="3" name="Content Placeholder 2">
            <a:extLst>
              <a:ext uri="{FF2B5EF4-FFF2-40B4-BE49-F238E27FC236}">
                <a16:creationId xmlns:a16="http://schemas.microsoft.com/office/drawing/2014/main" id="{D7B6FFFE-F816-4912-9869-B0E9C0CBDCD5}"/>
              </a:ext>
            </a:extLst>
          </p:cNvPr>
          <p:cNvSpPr>
            <a:spLocks noGrp="1"/>
          </p:cNvSpPr>
          <p:nvPr>
            <p:ph idx="1"/>
          </p:nvPr>
        </p:nvSpPr>
        <p:spPr/>
        <p:txBody>
          <a:bodyPr anchor="t">
            <a:noAutofit/>
          </a:bodyPr>
          <a:lstStyle/>
          <a:p>
            <a:r>
              <a:rPr lang="en-US" sz="2400" dirty="0"/>
              <a:t>How can we analyze this data? What make analysis hard?</a:t>
            </a:r>
          </a:p>
          <a:p>
            <a:pPr lvl="1"/>
            <a:r>
              <a:rPr lang="en-US" sz="2000" dirty="0"/>
              <a:t>We’re collecting and generating data faster than traditional methods can keep up– </a:t>
            </a:r>
            <a:r>
              <a:rPr lang="en-US" sz="2000" b="1" dirty="0"/>
              <a:t>our data is unmanageably big</a:t>
            </a:r>
          </a:p>
          <a:p>
            <a:pPr lvl="1"/>
            <a:r>
              <a:rPr lang="en-US" sz="2000" dirty="0"/>
              <a:t>Not only is the data unmanageably big, but it is also usually </a:t>
            </a:r>
            <a:r>
              <a:rPr lang="en-US" sz="2000" b="1" dirty="0"/>
              <a:t>noisy and ambiguous </a:t>
            </a:r>
            <a:r>
              <a:rPr lang="en-US" sz="2000" dirty="0"/>
              <a:t>too</a:t>
            </a:r>
          </a:p>
          <a:p>
            <a:pPr lvl="1"/>
            <a:r>
              <a:rPr lang="en-US" sz="2000" dirty="0"/>
              <a:t>As </a:t>
            </a:r>
            <a:r>
              <a:rPr lang="en-US" sz="2000" b="1" dirty="0"/>
              <a:t>analysis techniques </a:t>
            </a:r>
            <a:r>
              <a:rPr lang="en-US" sz="2000" dirty="0"/>
              <a:t>advance, they </a:t>
            </a:r>
            <a:r>
              <a:rPr lang="en-US" sz="2000" b="1" dirty="0"/>
              <a:t>become harder to understand and communicate</a:t>
            </a:r>
          </a:p>
          <a:p>
            <a:pPr lvl="1"/>
            <a:endParaRPr lang="en-US" sz="2200" dirty="0"/>
          </a:p>
        </p:txBody>
      </p:sp>
    </p:spTree>
    <p:extLst>
      <p:ext uri="{BB962C8B-B14F-4D97-AF65-F5344CB8AC3E}">
        <p14:creationId xmlns:p14="http://schemas.microsoft.com/office/powerpoint/2010/main" val="112604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3E434-B7A8-A6F8-CB67-A3C268C8C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7D4CA-C25E-8CC4-AAF3-676AB8F82D79}"/>
              </a:ext>
            </a:extLst>
          </p:cNvPr>
          <p:cNvSpPr>
            <a:spLocks noGrp="1"/>
          </p:cNvSpPr>
          <p:nvPr>
            <p:ph type="title"/>
          </p:nvPr>
        </p:nvSpPr>
        <p:spPr/>
        <p:txBody>
          <a:bodyPr/>
          <a:lstStyle/>
          <a:p>
            <a:r>
              <a:rPr lang="en-US" dirty="0"/>
              <a:t>What is visual analytics?</a:t>
            </a:r>
          </a:p>
        </p:txBody>
      </p:sp>
      <p:grpSp>
        <p:nvGrpSpPr>
          <p:cNvPr id="6" name="object 3">
            <a:extLst>
              <a:ext uri="{FF2B5EF4-FFF2-40B4-BE49-F238E27FC236}">
                <a16:creationId xmlns:a16="http://schemas.microsoft.com/office/drawing/2014/main" id="{C596EF00-E255-B79E-51E8-B094B3738733}"/>
              </a:ext>
            </a:extLst>
          </p:cNvPr>
          <p:cNvGrpSpPr/>
          <p:nvPr/>
        </p:nvGrpSpPr>
        <p:grpSpPr>
          <a:xfrm>
            <a:off x="519574" y="2461449"/>
            <a:ext cx="5285232" cy="3337560"/>
            <a:chOff x="1133475" y="1362075"/>
            <a:chExt cx="6953250" cy="3904615"/>
          </a:xfrm>
        </p:grpSpPr>
        <p:pic>
          <p:nvPicPr>
            <p:cNvPr id="7" name="object 4">
              <a:extLst>
                <a:ext uri="{FF2B5EF4-FFF2-40B4-BE49-F238E27FC236}">
                  <a16:creationId xmlns:a16="http://schemas.microsoft.com/office/drawing/2014/main" id="{C53DDE4E-AB68-B36C-D028-7779C2EFFDDE}"/>
                </a:ext>
              </a:extLst>
            </p:cNvPr>
            <p:cNvPicPr/>
            <p:nvPr/>
          </p:nvPicPr>
          <p:blipFill>
            <a:blip r:embed="rId2" cstate="print"/>
            <a:stretch>
              <a:fillRect/>
            </a:stretch>
          </p:blipFill>
          <p:spPr>
            <a:xfrm>
              <a:off x="1142999" y="1371600"/>
              <a:ext cx="6934198" cy="3885369"/>
            </a:xfrm>
            <a:prstGeom prst="rect">
              <a:avLst/>
            </a:prstGeom>
          </p:spPr>
        </p:pic>
        <p:sp>
          <p:nvSpPr>
            <p:cNvPr id="8" name="object 5">
              <a:extLst>
                <a:ext uri="{FF2B5EF4-FFF2-40B4-BE49-F238E27FC236}">
                  <a16:creationId xmlns:a16="http://schemas.microsoft.com/office/drawing/2014/main" id="{76BF6251-5874-5C11-55F0-7388F0A1501F}"/>
                </a:ext>
              </a:extLst>
            </p:cNvPr>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9" name="object 6">
            <a:extLst>
              <a:ext uri="{FF2B5EF4-FFF2-40B4-BE49-F238E27FC236}">
                <a16:creationId xmlns:a16="http://schemas.microsoft.com/office/drawing/2014/main" id="{D7A45127-1081-30D4-F4D1-7ECBB3A42D21}"/>
              </a:ext>
            </a:extLst>
          </p:cNvPr>
          <p:cNvSpPr txBox="1"/>
          <p:nvPr/>
        </p:nvSpPr>
        <p:spPr>
          <a:xfrm>
            <a:off x="5862170" y="3118414"/>
            <a:ext cx="5810256" cy="2023631"/>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cs typeface="Arial"/>
              </a:rPr>
              <a:t>analytical</a:t>
            </a:r>
            <a:r>
              <a:rPr sz="2800" b="1" spc="-75" dirty="0">
                <a:solidFill>
                  <a:schemeClr val="tx1">
                    <a:lumMod val="75000"/>
                    <a:lumOff val="25000"/>
                  </a:schemeClr>
                </a:solidFill>
                <a:cs typeface="Arial"/>
              </a:rPr>
              <a:t> </a:t>
            </a:r>
            <a:r>
              <a:rPr sz="2800" b="1" spc="-10" dirty="0">
                <a:solidFill>
                  <a:schemeClr val="tx1">
                    <a:lumMod val="75000"/>
                    <a:lumOff val="25000"/>
                  </a:schemeClr>
                </a:solidFill>
                <a:cs typeface="Arial"/>
              </a:rPr>
              <a:t>reasoning</a:t>
            </a:r>
            <a:endParaRPr sz="2800" dirty="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cs typeface="Arial"/>
              </a:rPr>
              <a:t>interactive</a:t>
            </a:r>
            <a:r>
              <a:rPr sz="2800" b="1" spc="-75" dirty="0">
                <a:solidFill>
                  <a:schemeClr val="tx1">
                    <a:lumMod val="75000"/>
                    <a:lumOff val="25000"/>
                  </a:schemeClr>
                </a:solidFill>
                <a:cs typeface="Arial"/>
              </a:rPr>
              <a:t> </a:t>
            </a:r>
            <a:r>
              <a:rPr sz="2800" b="1" dirty="0">
                <a:solidFill>
                  <a:schemeClr val="tx1">
                    <a:lumMod val="75000"/>
                    <a:lumOff val="25000"/>
                  </a:schemeClr>
                </a:solidFill>
                <a:cs typeface="Arial"/>
              </a:rPr>
              <a:t>visual</a:t>
            </a:r>
            <a:r>
              <a:rPr sz="2800" b="1" spc="-85" dirty="0">
                <a:solidFill>
                  <a:schemeClr val="tx1">
                    <a:lumMod val="75000"/>
                    <a:lumOff val="25000"/>
                  </a:schemeClr>
                </a:solidFill>
                <a:cs typeface="Arial"/>
              </a:rPr>
              <a:t> </a:t>
            </a:r>
            <a:r>
              <a:rPr sz="2800" b="1" spc="-10" dirty="0">
                <a:solidFill>
                  <a:schemeClr val="tx1">
                    <a:lumMod val="75000"/>
                    <a:lumOff val="25000"/>
                  </a:schemeClr>
                </a:solidFill>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dirty="0">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dirty="0">
              <a:solidFill>
                <a:schemeClr val="tx1">
                  <a:lumMod val="75000"/>
                  <a:lumOff val="25000"/>
                </a:schemeClr>
              </a:solidFill>
              <a:cs typeface="Arial"/>
            </a:endParaRPr>
          </a:p>
        </p:txBody>
      </p:sp>
    </p:spTree>
    <p:extLst>
      <p:ext uri="{BB962C8B-B14F-4D97-AF65-F5344CB8AC3E}">
        <p14:creationId xmlns:p14="http://schemas.microsoft.com/office/powerpoint/2010/main" val="60911315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137</TotalTime>
  <Words>1810</Words>
  <Application>Microsoft Macintosh PowerPoint</Application>
  <PresentationFormat>Widescreen</PresentationFormat>
  <Paragraphs>170</Paragraphs>
  <Slides>30</Slides>
  <Notes>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Cambria Math</vt:lpstr>
      <vt:lpstr>Gill Sans MT</vt:lpstr>
      <vt:lpstr>System Font Regular</vt:lpstr>
      <vt:lpstr>Wingdings 2</vt:lpstr>
      <vt:lpstr>Dividend</vt:lpstr>
      <vt:lpstr>Visual Analytics:  What is this class? </vt:lpstr>
      <vt:lpstr>Today’s plan</vt:lpstr>
      <vt:lpstr>Who am I?</vt:lpstr>
      <vt:lpstr>Who are you?</vt:lpstr>
      <vt:lpstr>Who are you?</vt:lpstr>
      <vt:lpstr>What is visual analytics?</vt:lpstr>
      <vt:lpstr>What is visual analytics?</vt:lpstr>
      <vt:lpstr>What is visual analytics?</vt:lpstr>
      <vt:lpstr>What is visual analytics?</vt:lpstr>
      <vt:lpstr>What is visual analytics?</vt:lpstr>
      <vt:lpstr>What is visual analytics?</vt:lpstr>
      <vt:lpstr>What is visual analytics?</vt:lpstr>
      <vt:lpstr>What is visual analytics?</vt:lpstr>
      <vt:lpstr>What is visual analytics?</vt:lpstr>
      <vt:lpstr>What is visual analytics?</vt:lpstr>
      <vt:lpstr>What is visual analytics?</vt:lpstr>
      <vt:lpstr>What will you learn in this class?</vt:lpstr>
      <vt:lpstr>What won’t you learn in this class?</vt:lpstr>
      <vt:lpstr>Today’s plan</vt:lpstr>
      <vt:lpstr>Course website</vt:lpstr>
      <vt:lpstr>Time management</vt:lpstr>
      <vt:lpstr>Assessment</vt:lpstr>
      <vt:lpstr>Late Policy</vt:lpstr>
      <vt:lpstr>Revise and resubmit</vt:lpstr>
      <vt:lpstr>Comfy classroom</vt:lpstr>
      <vt:lpstr>Communication</vt:lpstr>
      <vt:lpstr>Academic integrity</vt:lpstr>
      <vt:lpstr>What I expect from you</vt:lpstr>
      <vt:lpstr>What you can expect from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4</cp:revision>
  <dcterms:created xsi:type="dcterms:W3CDTF">2025-11-19T17:12:35Z</dcterms:created>
  <dcterms:modified xsi:type="dcterms:W3CDTF">2025-11-19T19:29:41Z</dcterms:modified>
</cp:coreProperties>
</file>